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8.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4" r:id="rId3"/>
    <p:sldMasterId id="2147483666" r:id="rId4"/>
    <p:sldMasterId id="2147483668" r:id="rId5"/>
    <p:sldMasterId id="2147483670" r:id="rId6"/>
    <p:sldMasterId id="2147483672" r:id="rId7"/>
  </p:sldMasterIdLst>
  <p:notesMasterIdLst>
    <p:notesMasterId r:id="rId52"/>
  </p:notesMasterIdLst>
  <p:sldIdLst>
    <p:sldId id="256" r:id="rId8"/>
    <p:sldId id="258" r:id="rId9"/>
    <p:sldId id="260" r:id="rId10"/>
    <p:sldId id="269" r:id="rId11"/>
    <p:sldId id="294" r:id="rId12"/>
    <p:sldId id="261" r:id="rId13"/>
    <p:sldId id="273" r:id="rId14"/>
    <p:sldId id="264" r:id="rId15"/>
    <p:sldId id="266" r:id="rId16"/>
    <p:sldId id="276" r:id="rId17"/>
    <p:sldId id="277" r:id="rId18"/>
    <p:sldId id="278" r:id="rId19"/>
    <p:sldId id="275" r:id="rId20"/>
    <p:sldId id="270" r:id="rId21"/>
    <p:sldId id="274" r:id="rId22"/>
    <p:sldId id="281" r:id="rId23"/>
    <p:sldId id="311" r:id="rId24"/>
    <p:sldId id="305" r:id="rId25"/>
    <p:sldId id="310" r:id="rId26"/>
    <p:sldId id="306" r:id="rId27"/>
    <p:sldId id="299" r:id="rId28"/>
    <p:sldId id="300" r:id="rId29"/>
    <p:sldId id="301" r:id="rId30"/>
    <p:sldId id="302" r:id="rId31"/>
    <p:sldId id="295" r:id="rId32"/>
    <p:sldId id="297" r:id="rId33"/>
    <p:sldId id="293" r:id="rId34"/>
    <p:sldId id="279" r:id="rId35"/>
    <p:sldId id="282" r:id="rId36"/>
    <p:sldId id="288" r:id="rId37"/>
    <p:sldId id="284" r:id="rId38"/>
    <p:sldId id="313" r:id="rId39"/>
    <p:sldId id="312" r:id="rId40"/>
    <p:sldId id="314" r:id="rId41"/>
    <p:sldId id="285" r:id="rId42"/>
    <p:sldId id="315" r:id="rId43"/>
    <p:sldId id="286" r:id="rId44"/>
    <p:sldId id="287" r:id="rId45"/>
    <p:sldId id="316" r:id="rId46"/>
    <p:sldId id="308" r:id="rId47"/>
    <p:sldId id="289" r:id="rId48"/>
    <p:sldId id="309" r:id="rId49"/>
    <p:sldId id="317" r:id="rId50"/>
    <p:sldId id="268" r:id="rId5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FF9"/>
    <a:srgbClr val="000E2A"/>
    <a:srgbClr val="9BF7F7"/>
    <a:srgbClr val="5E9FAE"/>
    <a:srgbClr val="3EC7CE"/>
    <a:srgbClr val="800000"/>
    <a:srgbClr val="FAF4E6"/>
    <a:srgbClr val="F1E0B5"/>
    <a:srgbClr val="E6C676"/>
    <a:srgbClr val="AAA1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2" autoAdjust="0"/>
    <p:restoredTop sz="69706" autoAdjust="0"/>
  </p:normalViewPr>
  <p:slideViewPr>
    <p:cSldViewPr>
      <p:cViewPr varScale="1">
        <p:scale>
          <a:sx n="80" d="100"/>
          <a:sy n="80" d="100"/>
        </p:scale>
        <p:origin x="-280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Funded</c:v>
                </c:pt>
              </c:strCache>
            </c:strRef>
          </c:tx>
          <c:spPr>
            <a:solidFill>
              <a:srgbClr val="595959"/>
            </a:solidFill>
          </c:spPr>
          <c:invertIfNegative val="0"/>
          <c:cat>
            <c:strRef>
              <c:f>Sheet1!$A$2</c:f>
              <c:strCache>
                <c:ptCount val="1"/>
                <c:pt idx="0">
                  <c:v>Total</c:v>
                </c:pt>
              </c:strCache>
            </c:strRef>
          </c:cat>
          <c:val>
            <c:numRef>
              <c:f>Sheet1!$B$2</c:f>
              <c:numCache>
                <c:formatCode>General</c:formatCode>
                <c:ptCount val="1"/>
                <c:pt idx="0">
                  <c:v>4.3</c:v>
                </c:pt>
              </c:numCache>
            </c:numRef>
          </c:val>
        </c:ser>
        <c:ser>
          <c:idx val="1"/>
          <c:order val="1"/>
          <c:tx>
            <c:strRef>
              <c:f>Sheet1!$C$1</c:f>
              <c:strCache>
                <c:ptCount val="1"/>
                <c:pt idx="0">
                  <c:v>Received</c:v>
                </c:pt>
              </c:strCache>
            </c:strRef>
          </c:tx>
          <c:spPr>
            <a:solidFill>
              <a:srgbClr val="93B7D6"/>
            </a:solidFill>
          </c:spPr>
          <c:invertIfNegative val="0"/>
          <c:cat>
            <c:strRef>
              <c:f>Sheet1!$A$2</c:f>
              <c:strCache>
                <c:ptCount val="1"/>
                <c:pt idx="0">
                  <c:v>Total</c:v>
                </c:pt>
              </c:strCache>
            </c:strRef>
          </c:cat>
          <c:val>
            <c:numRef>
              <c:f>Sheet1!$C$2</c:f>
              <c:numCache>
                <c:formatCode>General</c:formatCode>
                <c:ptCount val="1"/>
                <c:pt idx="0">
                  <c:v>2.4</c:v>
                </c:pt>
              </c:numCache>
            </c:numRef>
          </c:val>
        </c:ser>
        <c:ser>
          <c:idx val="2"/>
          <c:order val="2"/>
          <c:tx>
            <c:strRef>
              <c:f>Sheet1!$D$1</c:f>
              <c:strCache>
                <c:ptCount val="1"/>
                <c:pt idx="0">
                  <c:v>Expenses</c:v>
                </c:pt>
              </c:strCache>
            </c:strRef>
          </c:tx>
          <c:spPr>
            <a:solidFill>
              <a:srgbClr val="A20000"/>
            </a:solidFill>
          </c:spPr>
          <c:invertIfNegative val="0"/>
          <c:cat>
            <c:strRef>
              <c:f>Sheet1!$A$2</c:f>
              <c:strCache>
                <c:ptCount val="1"/>
                <c:pt idx="0">
                  <c:v>Total</c:v>
                </c:pt>
              </c:strCache>
            </c:str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655625600"/>
        <c:axId val="655656064"/>
      </c:barChart>
      <c:catAx>
        <c:axId val="655625600"/>
        <c:scaling>
          <c:orientation val="minMax"/>
        </c:scaling>
        <c:delete val="1"/>
        <c:axPos val="b"/>
        <c:majorTickMark val="out"/>
        <c:minorTickMark val="none"/>
        <c:tickLblPos val="nextTo"/>
        <c:crossAx val="655656064"/>
        <c:crosses val="autoZero"/>
        <c:auto val="1"/>
        <c:lblAlgn val="ctr"/>
        <c:lblOffset val="100"/>
        <c:noMultiLvlLbl val="0"/>
      </c:catAx>
      <c:valAx>
        <c:axId val="655656064"/>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655625600"/>
        <c:crosses val="autoZero"/>
        <c:crossBetween val="between"/>
      </c:valAx>
    </c:plotArea>
    <c:legend>
      <c:legendPos val="r"/>
      <c:layout/>
      <c:overlay val="0"/>
      <c:txPr>
        <a:bodyPr/>
        <a:lstStyle/>
        <a:p>
          <a:pPr>
            <a:defRPr sz="1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Funded</c:v>
                </c:pt>
              </c:strCache>
            </c:strRef>
          </c:tx>
          <c:spPr>
            <a:solidFill>
              <a:srgbClr val="595959"/>
            </a:solidFill>
          </c:spPr>
          <c:invertIfNegative val="0"/>
          <c:cat>
            <c:strRef>
              <c:f>Sheet1!$A$2</c:f>
              <c:strCache>
                <c:ptCount val="1"/>
                <c:pt idx="0">
                  <c:v>Total</c:v>
                </c:pt>
              </c:strCache>
            </c:strRef>
          </c:cat>
          <c:val>
            <c:numRef>
              <c:f>Sheet1!$B$2</c:f>
              <c:numCache>
                <c:formatCode>General</c:formatCode>
                <c:ptCount val="1"/>
                <c:pt idx="0">
                  <c:v>4.3</c:v>
                </c:pt>
              </c:numCache>
            </c:numRef>
          </c:val>
        </c:ser>
        <c:ser>
          <c:idx val="1"/>
          <c:order val="1"/>
          <c:tx>
            <c:strRef>
              <c:f>Sheet1!$C$1</c:f>
              <c:strCache>
                <c:ptCount val="1"/>
                <c:pt idx="0">
                  <c:v>Received</c:v>
                </c:pt>
              </c:strCache>
            </c:strRef>
          </c:tx>
          <c:spPr>
            <a:solidFill>
              <a:srgbClr val="93B7D6"/>
            </a:solidFill>
          </c:spPr>
          <c:invertIfNegative val="0"/>
          <c:cat>
            <c:strRef>
              <c:f>Sheet1!$A$2</c:f>
              <c:strCache>
                <c:ptCount val="1"/>
                <c:pt idx="0">
                  <c:v>Total</c:v>
                </c:pt>
              </c:strCache>
            </c:strRef>
          </c:cat>
          <c:val>
            <c:numRef>
              <c:f>Sheet1!$C$2</c:f>
              <c:numCache>
                <c:formatCode>General</c:formatCode>
                <c:ptCount val="1"/>
                <c:pt idx="0">
                  <c:v>2.4</c:v>
                </c:pt>
              </c:numCache>
            </c:numRef>
          </c:val>
        </c:ser>
        <c:ser>
          <c:idx val="2"/>
          <c:order val="2"/>
          <c:tx>
            <c:strRef>
              <c:f>Sheet1!$D$1</c:f>
              <c:strCache>
                <c:ptCount val="1"/>
                <c:pt idx="0">
                  <c:v>Expenses</c:v>
                </c:pt>
              </c:strCache>
            </c:strRef>
          </c:tx>
          <c:spPr>
            <a:solidFill>
              <a:srgbClr val="A20000"/>
            </a:solidFill>
          </c:spPr>
          <c:invertIfNegative val="0"/>
          <c:cat>
            <c:strRef>
              <c:f>Sheet1!$A$2</c:f>
              <c:strCache>
                <c:ptCount val="1"/>
                <c:pt idx="0">
                  <c:v>Total</c:v>
                </c:pt>
              </c:strCache>
            </c:str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575888000"/>
        <c:axId val="651604352"/>
      </c:barChart>
      <c:catAx>
        <c:axId val="575888000"/>
        <c:scaling>
          <c:orientation val="minMax"/>
        </c:scaling>
        <c:delete val="1"/>
        <c:axPos val="b"/>
        <c:majorTickMark val="out"/>
        <c:minorTickMark val="none"/>
        <c:tickLblPos val="nextTo"/>
        <c:crossAx val="651604352"/>
        <c:crosses val="autoZero"/>
        <c:auto val="1"/>
        <c:lblAlgn val="ctr"/>
        <c:lblOffset val="100"/>
        <c:noMultiLvlLbl val="0"/>
      </c:catAx>
      <c:valAx>
        <c:axId val="651604352"/>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575888000"/>
        <c:crosses val="autoZero"/>
        <c:crossBetween val="between"/>
      </c:valAx>
    </c:plotArea>
    <c:legend>
      <c:legendPos val="r"/>
      <c:layout/>
      <c:overlay val="0"/>
      <c:txPr>
        <a:bodyPr/>
        <a:lstStyle/>
        <a:p>
          <a:pPr>
            <a:defRPr sz="1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Funded</c:v>
                </c:pt>
              </c:strCache>
            </c:strRef>
          </c:tx>
          <c:spPr>
            <a:solidFill>
              <a:srgbClr val="595959"/>
            </a:solidFill>
          </c:spPr>
          <c:invertIfNegative val="0"/>
          <c:cat>
            <c:strRef>
              <c:f>Sheet1!$A$2</c:f>
              <c:strCache>
                <c:ptCount val="1"/>
                <c:pt idx="0">
                  <c:v>Total</c:v>
                </c:pt>
              </c:strCache>
            </c:strRef>
          </c:cat>
          <c:val>
            <c:numRef>
              <c:f>Sheet1!$B$2</c:f>
              <c:numCache>
                <c:formatCode>General</c:formatCode>
                <c:ptCount val="1"/>
                <c:pt idx="0">
                  <c:v>4.3</c:v>
                </c:pt>
              </c:numCache>
            </c:numRef>
          </c:val>
        </c:ser>
        <c:ser>
          <c:idx val="1"/>
          <c:order val="1"/>
          <c:tx>
            <c:strRef>
              <c:f>Sheet1!$C$1</c:f>
              <c:strCache>
                <c:ptCount val="1"/>
                <c:pt idx="0">
                  <c:v>Received</c:v>
                </c:pt>
              </c:strCache>
            </c:strRef>
          </c:tx>
          <c:spPr>
            <a:solidFill>
              <a:srgbClr val="93B7D6"/>
            </a:solidFill>
          </c:spPr>
          <c:invertIfNegative val="0"/>
          <c:cat>
            <c:strRef>
              <c:f>Sheet1!$A$2</c:f>
              <c:strCache>
                <c:ptCount val="1"/>
                <c:pt idx="0">
                  <c:v>Total</c:v>
                </c:pt>
              </c:strCache>
            </c:strRef>
          </c:cat>
          <c:val>
            <c:numRef>
              <c:f>Sheet1!$C$2</c:f>
              <c:numCache>
                <c:formatCode>General</c:formatCode>
                <c:ptCount val="1"/>
                <c:pt idx="0">
                  <c:v>2.4</c:v>
                </c:pt>
              </c:numCache>
            </c:numRef>
          </c:val>
        </c:ser>
        <c:ser>
          <c:idx val="2"/>
          <c:order val="2"/>
          <c:tx>
            <c:strRef>
              <c:f>Sheet1!$D$1</c:f>
              <c:strCache>
                <c:ptCount val="1"/>
                <c:pt idx="0">
                  <c:v>Expenses</c:v>
                </c:pt>
              </c:strCache>
            </c:strRef>
          </c:tx>
          <c:spPr>
            <a:solidFill>
              <a:srgbClr val="A20000"/>
            </a:solidFill>
          </c:spPr>
          <c:invertIfNegative val="0"/>
          <c:cat>
            <c:strRef>
              <c:f>Sheet1!$A$2</c:f>
              <c:strCache>
                <c:ptCount val="1"/>
                <c:pt idx="0">
                  <c:v>Total</c:v>
                </c:pt>
              </c:strCache>
            </c:str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655824384"/>
        <c:axId val="655825920"/>
      </c:barChart>
      <c:catAx>
        <c:axId val="655824384"/>
        <c:scaling>
          <c:orientation val="minMax"/>
        </c:scaling>
        <c:delete val="1"/>
        <c:axPos val="b"/>
        <c:majorTickMark val="out"/>
        <c:minorTickMark val="none"/>
        <c:tickLblPos val="nextTo"/>
        <c:crossAx val="655825920"/>
        <c:crosses val="autoZero"/>
        <c:auto val="1"/>
        <c:lblAlgn val="ctr"/>
        <c:lblOffset val="100"/>
        <c:noMultiLvlLbl val="0"/>
      </c:catAx>
      <c:valAx>
        <c:axId val="655825920"/>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655824384"/>
        <c:crosses val="autoZero"/>
        <c:crossBetween val="between"/>
      </c:valAx>
    </c:plotArea>
    <c:legend>
      <c:legendPos val="r"/>
      <c:layout/>
      <c:overlay val="0"/>
      <c:txPr>
        <a:bodyPr/>
        <a:lstStyle/>
        <a:p>
          <a:pPr>
            <a:defRPr sz="1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100"/>
          </a:pPr>
          <a:endParaRPr lang="en-US"/>
        </a:p>
      </c:txPr>
    </c:title>
    <c:autoTitleDeleted val="0"/>
    <c:plotArea>
      <c:layout>
        <c:manualLayout>
          <c:layoutTarget val="inner"/>
          <c:xMode val="edge"/>
          <c:yMode val="edge"/>
          <c:x val="0.21823348768623216"/>
          <c:y val="0.17409222818227263"/>
          <c:w val="0.74547984862748895"/>
          <c:h val="0.59349720557963481"/>
        </c:manualLayout>
      </c:layout>
      <c:barChart>
        <c:barDir val="col"/>
        <c:grouping val="clustered"/>
        <c:varyColors val="0"/>
        <c:ser>
          <c:idx val="0"/>
          <c:order val="0"/>
          <c:tx>
            <c:strRef>
              <c:f>Sheet1!$B$1</c:f>
              <c:strCache>
                <c:ptCount val="1"/>
                <c:pt idx="0">
                  <c:v>Expense Types (Actuals)</c:v>
                </c:pt>
              </c:strCache>
            </c:strRef>
          </c:tx>
          <c:spPr>
            <a:solidFill>
              <a:srgbClr val="A20000"/>
            </a:solidFill>
          </c:spPr>
          <c:invertIfNegative val="0"/>
          <c:cat>
            <c:strRef>
              <c:f>Sheet1!$A$2:$A$4</c:f>
              <c:strCache>
                <c:ptCount val="3"/>
                <c:pt idx="0">
                  <c:v>Materials</c:v>
                </c:pt>
                <c:pt idx="1">
                  <c:v>Labor</c:v>
                </c:pt>
                <c:pt idx="2">
                  <c:v>Other</c:v>
                </c:pt>
              </c:strCache>
            </c:strRef>
          </c:cat>
          <c:val>
            <c:numRef>
              <c:f>Sheet1!$B$2:$B$4</c:f>
              <c:numCache>
                <c:formatCode>General</c:formatCode>
                <c:ptCount val="3"/>
                <c:pt idx="0">
                  <c:v>4.3</c:v>
                </c:pt>
                <c:pt idx="1">
                  <c:v>2.5</c:v>
                </c:pt>
                <c:pt idx="2">
                  <c:v>3.5</c:v>
                </c:pt>
              </c:numCache>
            </c:numRef>
          </c:val>
        </c:ser>
        <c:dLbls>
          <c:showLegendKey val="0"/>
          <c:showVal val="0"/>
          <c:showCatName val="0"/>
          <c:showSerName val="0"/>
          <c:showPercent val="0"/>
          <c:showBubbleSize val="0"/>
        </c:dLbls>
        <c:gapWidth val="150"/>
        <c:axId val="659941632"/>
        <c:axId val="660238336"/>
      </c:barChart>
      <c:catAx>
        <c:axId val="659941632"/>
        <c:scaling>
          <c:orientation val="minMax"/>
        </c:scaling>
        <c:delete val="0"/>
        <c:axPos val="b"/>
        <c:majorTickMark val="out"/>
        <c:minorTickMark val="none"/>
        <c:tickLblPos val="nextTo"/>
        <c:txPr>
          <a:bodyPr/>
          <a:lstStyle/>
          <a:p>
            <a:pPr>
              <a:defRPr sz="1000"/>
            </a:pPr>
            <a:endParaRPr lang="en-US"/>
          </a:p>
        </c:txPr>
        <c:crossAx val="660238336"/>
        <c:crosses val="autoZero"/>
        <c:auto val="1"/>
        <c:lblAlgn val="ctr"/>
        <c:lblOffset val="100"/>
        <c:noMultiLvlLbl val="0"/>
      </c:catAx>
      <c:valAx>
        <c:axId val="660238336"/>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65994163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Microsoft JhengHei UI Light" pitchFamily="34" charset="-128"/>
                <a:ea typeface="Microsoft JhengHei UI Light" pitchFamily="34" charset="-128"/>
                <a:cs typeface="Microsoft JhengHei UI Light" pitchFamily="34" charset="-128"/>
              </a:defRPr>
            </a:pPr>
            <a:r>
              <a:rPr lang="en-US">
                <a:latin typeface="Microsoft JhengHei UI Light" pitchFamily="34" charset="-128"/>
                <a:ea typeface="Microsoft JhengHei UI Light" pitchFamily="34" charset="-128"/>
                <a:cs typeface="Microsoft JhengHei UI Light" pitchFamily="34" charset="-128"/>
              </a:rPr>
              <a:t>Lean UX</a:t>
            </a:r>
          </a:p>
        </c:rich>
      </c:tx>
      <c:layout>
        <c:manualLayout>
          <c:xMode val="edge"/>
          <c:yMode val="edge"/>
          <c:x val="0.28526554297900264"/>
          <c:y val="1.9078947368421053E-2"/>
        </c:manualLayout>
      </c:layout>
      <c:overlay val="0"/>
    </c:title>
    <c:autoTitleDeleted val="0"/>
    <c:plotArea>
      <c:layout/>
      <c:doughnutChart>
        <c:varyColors val="1"/>
        <c:ser>
          <c:idx val="0"/>
          <c:order val="0"/>
          <c:tx>
            <c:strRef>
              <c:f>Sheet1!$B$1</c:f>
              <c:strCache>
                <c:ptCount val="1"/>
                <c:pt idx="0">
                  <c:v>Lean UX</c:v>
                </c:pt>
              </c:strCache>
            </c:strRef>
          </c:tx>
          <c:dPt>
            <c:idx val="0"/>
            <c:bubble3D val="0"/>
            <c:spPr>
              <a:solidFill>
                <a:schemeClr val="accent5">
                  <a:lumMod val="75000"/>
                </a:schemeClr>
              </a:solidFill>
            </c:spPr>
          </c:dPt>
          <c:dPt>
            <c:idx val="1"/>
            <c:bubble3D val="0"/>
            <c:spPr>
              <a:solidFill>
                <a:schemeClr val="accent6"/>
              </a:solidFill>
            </c:spPr>
          </c:dPt>
          <c:dPt>
            <c:idx val="2"/>
            <c:bubble3D val="0"/>
            <c:spPr>
              <a:solidFill>
                <a:srgbClr val="92D050"/>
              </a:solidFill>
            </c:spPr>
          </c:dPt>
          <c:cat>
            <c:strRef>
              <c:f>Sheet1!$A$2:$A$4</c:f>
              <c:strCache>
                <c:ptCount val="3"/>
                <c:pt idx="0">
                  <c:v>Think</c:v>
                </c:pt>
                <c:pt idx="1">
                  <c:v>Make</c:v>
                </c:pt>
                <c:pt idx="2">
                  <c:v>Check</c:v>
                </c:pt>
              </c:strCache>
            </c:strRef>
          </c:cat>
          <c:val>
            <c:numRef>
              <c:f>Sheet1!$B$2:$B$4</c:f>
              <c:numCache>
                <c:formatCode>General</c:formatCode>
                <c:ptCount val="3"/>
                <c:pt idx="0">
                  <c:v>4</c:v>
                </c:pt>
                <c:pt idx="1">
                  <c:v>1</c:v>
                </c:pt>
                <c:pt idx="2">
                  <c:v>6</c:v>
                </c:pt>
              </c:numCache>
            </c:numRef>
          </c:val>
        </c:ser>
        <c:dLbls>
          <c:showLegendKey val="0"/>
          <c:showVal val="0"/>
          <c:showCatName val="0"/>
          <c:showSerName val="0"/>
          <c:showPercent val="0"/>
          <c:showBubbleSize val="0"/>
          <c:showLeaderLines val="1"/>
        </c:dLbls>
        <c:firstSliceAng val="0"/>
        <c:holeSize val="50"/>
      </c:doughnutChart>
    </c:plotArea>
    <c:legend>
      <c:legendPos val="r"/>
      <c:layout/>
      <c:overlay val="0"/>
      <c:txPr>
        <a:bodyPr/>
        <a:lstStyle/>
        <a:p>
          <a:pPr>
            <a:defRPr>
              <a:latin typeface="Microsoft JhengHei UI Light" pitchFamily="34" charset="-128"/>
              <a:ea typeface="Microsoft JhengHei UI Light" pitchFamily="34" charset="-128"/>
              <a:cs typeface="Microsoft JhengHei UI Light" pitchFamily="34" charset="-128"/>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5615599-1B3B-4EE6-917E-223D987A2828}" type="datetimeFigureOut">
              <a:rPr lang="en-US" smtClean="0"/>
              <a:t>7/25/2014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6FAFFF2-22DC-4B08-8B0B-30930607E361}" type="slidenum">
              <a:rPr lang="en-US" smtClean="0"/>
              <a:t>‹#›</a:t>
            </a:fld>
            <a:endParaRPr lang="en-US"/>
          </a:p>
        </p:txBody>
      </p:sp>
    </p:spTree>
    <p:extLst>
      <p:ext uri="{BB962C8B-B14F-4D97-AF65-F5344CB8AC3E}">
        <p14:creationId xmlns:p14="http://schemas.microsoft.com/office/powerpoint/2010/main" val="3829792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so glad</a:t>
            </a:r>
            <a:r>
              <a:rPr lang="en-US" baseline="0" dirty="0" smtClean="0"/>
              <a:t> to have you all here. It’s such an honor to have been given the opportunity to work with so many great people, and I will miss this summer dearly. I can’t believe it’s already over!</a:t>
            </a:r>
          </a:p>
          <a:p>
            <a:r>
              <a:rPr lang="en-US" baseline="0" dirty="0" smtClean="0"/>
              <a:t>Now, I don’t know that there was a clear directive for my talk here today, and I understand that this sort of presentation isn’t standard for an intern. However, I would like to take this opportunity to talk a little bit about UX, about my experience here at Tyler, what I’ve learned and how I’ve been able to apply my knowledge within the company. </a:t>
            </a:r>
          </a:p>
          <a:p>
            <a:r>
              <a:rPr lang="en-US" baseline="0" dirty="0" smtClean="0"/>
              <a:t>I thought I would start with a little intro to UX in general, and my expectations when I first arrived. </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1</a:t>
            </a:fld>
            <a:endParaRPr lang="en-US"/>
          </a:p>
        </p:txBody>
      </p:sp>
    </p:spTree>
    <p:extLst>
      <p:ext uri="{BB962C8B-B14F-4D97-AF65-F5344CB8AC3E}">
        <p14:creationId xmlns:p14="http://schemas.microsoft.com/office/powerpoint/2010/main" val="135804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a:t>
            </a:r>
            <a:r>
              <a:rPr lang="en-US" baseline="0" dirty="0" smtClean="0"/>
              <a:t> down basic ideas on paper, main screens for live mode, record mode, </a:t>
            </a:r>
            <a:r>
              <a:rPr lang="en-US" baseline="0" dirty="0" err="1" smtClean="0"/>
              <a:t>notetaking</a:t>
            </a:r>
            <a:r>
              <a:rPr lang="en-US" baseline="0" dirty="0" smtClean="0"/>
              <a:t>, roll call. </a:t>
            </a:r>
          </a:p>
          <a:p>
            <a:r>
              <a:rPr lang="en-US" dirty="0" smtClean="0"/>
              <a:t>Iteration One</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10</a:t>
            </a:fld>
            <a:endParaRPr lang="en-US"/>
          </a:p>
        </p:txBody>
      </p:sp>
    </p:spTree>
    <p:extLst>
      <p:ext uri="{BB962C8B-B14F-4D97-AF65-F5344CB8AC3E}">
        <p14:creationId xmlns:p14="http://schemas.microsoft.com/office/powerpoint/2010/main" val="3920991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11</a:t>
            </a:fld>
            <a:endParaRPr lang="en-US"/>
          </a:p>
        </p:txBody>
      </p:sp>
    </p:spTree>
    <p:extLst>
      <p:ext uri="{BB962C8B-B14F-4D97-AF65-F5344CB8AC3E}">
        <p14:creationId xmlns:p14="http://schemas.microsoft.com/office/powerpoint/2010/main" val="183611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12</a:t>
            </a:fld>
            <a:endParaRPr lang="en-US"/>
          </a:p>
        </p:txBody>
      </p:sp>
    </p:spTree>
    <p:extLst>
      <p:ext uri="{BB962C8B-B14F-4D97-AF65-F5344CB8AC3E}">
        <p14:creationId xmlns:p14="http://schemas.microsoft.com/office/powerpoint/2010/main" val="132233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Cue highlights reel</a:t>
            </a:r>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13</a:t>
            </a:fld>
            <a:endParaRPr lang="en-US"/>
          </a:p>
        </p:txBody>
      </p:sp>
    </p:spTree>
    <p:extLst>
      <p:ext uri="{BB962C8B-B14F-4D97-AF65-F5344CB8AC3E}">
        <p14:creationId xmlns:p14="http://schemas.microsoft.com/office/powerpoint/2010/main" val="2628583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14</a:t>
            </a:fld>
            <a:endParaRPr lang="en-US"/>
          </a:p>
        </p:txBody>
      </p:sp>
    </p:spTree>
    <p:extLst>
      <p:ext uri="{BB962C8B-B14F-4D97-AF65-F5344CB8AC3E}">
        <p14:creationId xmlns:p14="http://schemas.microsoft.com/office/powerpoint/2010/main" val="362097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15</a:t>
            </a:fld>
            <a:endParaRPr lang="en-US"/>
          </a:p>
        </p:txBody>
      </p:sp>
    </p:spTree>
    <p:extLst>
      <p:ext uri="{BB962C8B-B14F-4D97-AF65-F5344CB8AC3E}">
        <p14:creationId xmlns:p14="http://schemas.microsoft.com/office/powerpoint/2010/main" val="167253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a:defRPr/>
            </a:pPr>
            <a:r>
              <a:rPr lang="en-US" dirty="0" smtClean="0"/>
              <a:t>Simple</a:t>
            </a:r>
            <a:r>
              <a:rPr lang="en-US" baseline="0" dirty="0" smtClean="0"/>
              <a:t> design</a:t>
            </a:r>
          </a:p>
          <a:p>
            <a:endParaRPr lang="en-US" baseline="0" dirty="0" smtClean="0"/>
          </a:p>
        </p:txBody>
      </p:sp>
      <p:sp>
        <p:nvSpPr>
          <p:cNvPr id="4" name="Slide Number Placeholder 3"/>
          <p:cNvSpPr>
            <a:spLocks noGrp="1"/>
          </p:cNvSpPr>
          <p:nvPr>
            <p:ph type="sldNum" sz="quarter" idx="10"/>
          </p:nvPr>
        </p:nvSpPr>
        <p:spPr/>
        <p:txBody>
          <a:bodyPr/>
          <a:lstStyle/>
          <a:p>
            <a:fld id="{B256278F-1A54-4C64-9148-ABCFB8843D91}"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98971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a:defRPr/>
            </a:pPr>
            <a:r>
              <a:rPr lang="en-US" dirty="0" smtClean="0"/>
              <a:t>Home with tiles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256278F-1A54-4C64-9148-ABCFB8843D91}"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9897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GRAPH IN TOP HEADER, addition of button</a:t>
            </a:r>
            <a:endParaRPr lang="en-US" dirty="0"/>
          </a:p>
        </p:txBody>
      </p:sp>
      <p:sp>
        <p:nvSpPr>
          <p:cNvPr id="4" name="Slide Number Placeholder 3"/>
          <p:cNvSpPr>
            <a:spLocks noGrp="1"/>
          </p:cNvSpPr>
          <p:nvPr>
            <p:ph type="sldNum" sz="quarter" idx="10"/>
          </p:nvPr>
        </p:nvSpPr>
        <p:spPr/>
        <p:txBody>
          <a:bodyPr/>
          <a:lstStyle/>
          <a:p>
            <a:fld id="{11B8F4DB-42A0-462B-88D7-680B83B1D3F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60983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A7770-B1F3-42EC-A892-7D20F3A4102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1474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 first interviewed with Greg </a:t>
            </a:r>
            <a:r>
              <a:rPr lang="en-US" baseline="0" dirty="0" err="1" smtClean="0"/>
              <a:t>Savard</a:t>
            </a:r>
            <a:r>
              <a:rPr lang="en-US" baseline="0" dirty="0" smtClean="0"/>
              <a:t> for this position, I remember asking him “What does UX mean to your company?”</a:t>
            </a:r>
          </a:p>
          <a:p>
            <a:r>
              <a:rPr lang="en-US" baseline="0" dirty="0" smtClean="0"/>
              <a:t>He might have thought that was a pretty stupid question for someone interviewing for a UX position- I want the job but I don’t know what you do! </a:t>
            </a:r>
          </a:p>
          <a:p>
            <a:r>
              <a:rPr lang="en-US" baseline="0" dirty="0" smtClean="0"/>
              <a:t>BUT my point in asking it was this- UX has become one of those weird tech “buzzwords,” and companies (in my experience) seem to attribute different job titles to </a:t>
            </a:r>
            <a:r>
              <a:rPr lang="en-US" baseline="0" dirty="0" err="1" smtClean="0"/>
              <a:t>UX’ers</a:t>
            </a:r>
            <a:r>
              <a:rPr lang="en-US" baseline="0" dirty="0" smtClean="0"/>
              <a:t>, based on how their company operates and the culture and environment they cultivate.  </a:t>
            </a:r>
            <a:br>
              <a:rPr lang="en-US" baseline="0" dirty="0" smtClean="0"/>
            </a:br>
            <a:r>
              <a:rPr lang="en-US" baseline="0" dirty="0" smtClean="0"/>
              <a:t>This slide is compiled entirely from a </a:t>
            </a:r>
            <a:r>
              <a:rPr lang="en-US" baseline="0" dirty="0" err="1" smtClean="0"/>
              <a:t>wikipedia</a:t>
            </a:r>
            <a:r>
              <a:rPr lang="en-US" baseline="0" dirty="0" smtClean="0"/>
              <a:t> search of “User Experience design,” and lists every other combined field that could be considered a subcategory or influencer of UX. That’s a ton of fields! I didn’t want my position here to be ambiguous, I wanted a clear cut directive, and that’s what Tyler gave me. </a:t>
            </a:r>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2</a:t>
            </a:fld>
            <a:endParaRPr lang="en-US"/>
          </a:p>
        </p:txBody>
      </p:sp>
    </p:spTree>
    <p:extLst>
      <p:ext uri="{BB962C8B-B14F-4D97-AF65-F5344CB8AC3E}">
        <p14:creationId xmlns:p14="http://schemas.microsoft.com/office/powerpoint/2010/main" val="1004454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7230"/>
            <a:ext cx="4673600" cy="3486150"/>
          </a:xfrm>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B256278F-1A54-4C64-9148-ABCFB8843D91}" type="slidenum">
              <a:rPr lang="en-US">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9932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7230"/>
            <a:ext cx="4673600" cy="3486150"/>
          </a:xfrm>
        </p:spPr>
      </p:sp>
      <p:sp>
        <p:nvSpPr>
          <p:cNvPr id="3" name="Notes Placeholder 2"/>
          <p:cNvSpPr>
            <a:spLocks noGrp="1"/>
          </p:cNvSpPr>
          <p:nvPr>
            <p:ph type="body" idx="1"/>
          </p:nvPr>
        </p:nvSpPr>
        <p:spPr/>
        <p:txBody>
          <a:bodyPr/>
          <a:lstStyle/>
          <a:p>
            <a:pPr defTabSz="931690">
              <a:defRPr/>
            </a:pPr>
            <a:endParaRPr lang="en-US" dirty="0" smtClean="0"/>
          </a:p>
        </p:txBody>
      </p:sp>
      <p:sp>
        <p:nvSpPr>
          <p:cNvPr id="4" name="Slide Number Placeholder 3"/>
          <p:cNvSpPr>
            <a:spLocks noGrp="1"/>
          </p:cNvSpPr>
          <p:nvPr>
            <p:ph type="sldNum" sz="quarter" idx="10"/>
          </p:nvPr>
        </p:nvSpPr>
        <p:spPr/>
        <p:txBody>
          <a:bodyPr/>
          <a:lstStyle/>
          <a:p>
            <a:fld id="{B256278F-1A54-4C64-9148-ABCFB8843D91}"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999324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was fortunate enough to get to be involved in a third step of the UX process and see some of the designs I’d worked on be implemented, even implementing them myself which was a special treat. </a:t>
            </a:r>
          </a:p>
          <a:p>
            <a:r>
              <a:rPr lang="en-US" baseline="0" dirty="0" smtClean="0"/>
              <a:t>I got to create some new design styles we had come up with during my time here at </a:t>
            </a:r>
            <a:r>
              <a:rPr lang="en-US" baseline="0" dirty="0" err="1" smtClean="0"/>
              <a:t>tyler</a:t>
            </a:r>
            <a:r>
              <a:rPr lang="en-US" baseline="0" dirty="0" smtClean="0"/>
              <a:t>, create them and modify them in HTML/CSS. I also got to play around with mobile apps during my research into ionic, and to implement different vector fonts and create a coded SVG image while I researched other image types. </a:t>
            </a:r>
          </a:p>
          <a:p>
            <a:r>
              <a:rPr lang="en-US" dirty="0"/>
              <a:t>Had a few awesome developers to work with: specifically Lisien, John, and Tony. Tony I worked with to iterate on the UI for his program. I wrote some code modifying the bootstrap styles for the Tyler Pattern Library. Lisien and John I offered design assistance- doing everything from creating many brand-new and incredibly frustrating icons, to implementing the design myself by tweaking their layouts and manipulating their code. </a:t>
            </a:r>
          </a:p>
          <a:p>
            <a:endParaRPr lang="en-US" baseline="0" dirty="0" smtClean="0"/>
          </a:p>
          <a:p>
            <a:r>
              <a:rPr lang="en-US" dirty="0" smtClean="0"/>
              <a:t>Overall, the most exciting</a:t>
            </a:r>
            <a:r>
              <a:rPr lang="en-US" baseline="0" dirty="0" smtClean="0"/>
              <a:t> aspect of getting to be involved in development was being able to see the programs I was working on change before my eyes. To get to operate on something dynamic, and, as an intern, to know that much of the work you’ve been doing is actually going somewhere, makes a world of difference. I feel like this highlights how unique my opportunities here at Tyler have been.</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27</a:t>
            </a:fld>
            <a:endParaRPr lang="en-US"/>
          </a:p>
        </p:txBody>
      </p:sp>
    </p:spTree>
    <p:extLst>
      <p:ext uri="{BB962C8B-B14F-4D97-AF65-F5344CB8AC3E}">
        <p14:creationId xmlns:p14="http://schemas.microsoft.com/office/powerpoint/2010/main" val="23470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28</a:t>
            </a:fld>
            <a:endParaRPr lang="en-US"/>
          </a:p>
        </p:txBody>
      </p:sp>
    </p:spTree>
    <p:extLst>
      <p:ext uri="{BB962C8B-B14F-4D97-AF65-F5344CB8AC3E}">
        <p14:creationId xmlns:p14="http://schemas.microsoft.com/office/powerpoint/2010/main" val="3007914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29</a:t>
            </a:fld>
            <a:endParaRPr lang="en-US"/>
          </a:p>
        </p:txBody>
      </p:sp>
    </p:spTree>
    <p:extLst>
      <p:ext uri="{BB962C8B-B14F-4D97-AF65-F5344CB8AC3E}">
        <p14:creationId xmlns:p14="http://schemas.microsoft.com/office/powerpoint/2010/main" val="3079947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was fortunate enough to get to be involved in a third step of the UX process and see some of the designs I’d worked on be implemented, even implementing them myself which was a special treat. </a:t>
            </a:r>
          </a:p>
          <a:p>
            <a:r>
              <a:rPr lang="en-US" baseline="0" dirty="0" smtClean="0"/>
              <a:t>I got to create some new design styles we had come up with during my time here at </a:t>
            </a:r>
            <a:r>
              <a:rPr lang="en-US" baseline="0" dirty="0" err="1" smtClean="0"/>
              <a:t>tyler</a:t>
            </a:r>
            <a:r>
              <a:rPr lang="en-US" baseline="0" dirty="0" smtClean="0"/>
              <a:t>, create them and modify them in HTML/CSS. I also got to play around with mobile apps during my research into ionic, and to implement different vector fonts and create a coded SVG image while I researched other image types. </a:t>
            </a:r>
          </a:p>
          <a:p>
            <a:r>
              <a:rPr lang="en-US" dirty="0"/>
              <a:t>Had a few awesome developers to work with: specifically Lisien, John, and Tony. Tony I worked with to iterate on the UI for his program. I wrote some code modifying the bootstrap styles for the Tyler Pattern Library. Lisien and John I offered design assistance- doing everything from creating many brand-new and incredibly frustrating icons, to implementing the design myself by tweaking their layouts and manipulating their code. </a:t>
            </a:r>
          </a:p>
          <a:p>
            <a:endParaRPr lang="en-US" baseline="0" dirty="0" smtClean="0"/>
          </a:p>
          <a:p>
            <a:r>
              <a:rPr lang="en-US" dirty="0" smtClean="0"/>
              <a:t>Overall, the most exciting</a:t>
            </a:r>
            <a:r>
              <a:rPr lang="en-US" baseline="0" dirty="0" smtClean="0"/>
              <a:t> aspect of getting to be involved in development was being able to see the programs I was working on change before my eyes. To get to operate on something dynamic, and, as an intern, to know that much of the work you’ve been doing is actually going somewhere, makes a world of difference. I feel like this highlights how unique my opportunities here at Tyler have been.</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30</a:t>
            </a:fld>
            <a:endParaRPr lang="en-US"/>
          </a:p>
        </p:txBody>
      </p:sp>
    </p:spTree>
    <p:extLst>
      <p:ext uri="{BB962C8B-B14F-4D97-AF65-F5344CB8AC3E}">
        <p14:creationId xmlns:p14="http://schemas.microsoft.com/office/powerpoint/2010/main" val="234707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a:buFont typeface="Arial" pitchFamily="34" charset="0"/>
              <a:buAutoNum type="arabicPeriod"/>
            </a:pPr>
            <a:r>
              <a:rPr lang="en-US" b="1" dirty="0">
                <a:latin typeface="Microsoft YaHei UI Light" pitchFamily="34" charset="-122"/>
                <a:ea typeface="Microsoft YaHei UI Light" pitchFamily="34" charset="-122"/>
              </a:rPr>
              <a:t>The  “Lean UX”</a:t>
            </a:r>
          </a:p>
          <a:p>
            <a:r>
              <a:rPr lang="en-US" b="1" dirty="0">
                <a:solidFill>
                  <a:schemeClr val="tx1">
                    <a:lumMod val="85000"/>
                  </a:schemeClr>
                </a:solidFill>
                <a:latin typeface="Microsoft YaHei UI Light" pitchFamily="34" charset="-122"/>
                <a:ea typeface="Microsoft YaHei UI Light" pitchFamily="34" charset="-122"/>
              </a:rPr>
              <a:t>	Roll/Factor Merge (and Budget Scenarios)</a:t>
            </a:r>
          </a:p>
          <a:p>
            <a:r>
              <a:rPr lang="en-US" b="1" dirty="0">
                <a:solidFill>
                  <a:schemeClr val="tx1">
                    <a:lumMod val="85000"/>
                  </a:schemeClr>
                </a:solidFill>
                <a:latin typeface="Microsoft YaHei UI Light" pitchFamily="34" charset="-122"/>
                <a:ea typeface="Microsoft YaHei UI Light" pitchFamily="34" charset="-122"/>
              </a:rPr>
              <a:t>	</a:t>
            </a:r>
            <a:r>
              <a:rPr lang="en-US" b="1" dirty="0">
                <a:latin typeface="Microsoft YaHei UI Light" pitchFamily="34" charset="-122"/>
                <a:ea typeface="Microsoft YaHei UI Light" pitchFamily="34" charset="-122"/>
              </a:rPr>
              <a:t>Research: </a:t>
            </a:r>
            <a:r>
              <a:rPr lang="en-US" b="1" dirty="0">
                <a:solidFill>
                  <a:schemeClr val="tx1">
                    <a:lumMod val="85000"/>
                  </a:schemeClr>
                </a:solidFill>
                <a:latin typeface="Microsoft YaHei UI Light" pitchFamily="34" charset="-122"/>
                <a:ea typeface="Microsoft YaHei UI Light" pitchFamily="34" charset="-122"/>
              </a:rPr>
              <a:t>Understood background	</a:t>
            </a:r>
            <a:r>
              <a:rPr lang="en-US" b="1" dirty="0">
                <a:latin typeface="Microsoft YaHei UI Light" pitchFamily="34" charset="-122"/>
                <a:ea typeface="Microsoft YaHei UI Light" pitchFamily="34" charset="-122"/>
              </a:rPr>
              <a:t>Design: </a:t>
            </a:r>
            <a:r>
              <a:rPr lang="en-US" b="1" dirty="0">
                <a:solidFill>
                  <a:schemeClr val="tx1">
                    <a:lumMod val="85000"/>
                  </a:schemeClr>
                </a:solidFill>
                <a:latin typeface="Microsoft YaHei UI Light" pitchFamily="34" charset="-122"/>
                <a:ea typeface="Microsoft YaHei UI Light" pitchFamily="34" charset="-122"/>
              </a:rPr>
              <a:t>Flow, Low-level prototype  </a:t>
            </a:r>
          </a:p>
          <a:p>
            <a:r>
              <a:rPr lang="en-US" b="1" dirty="0">
                <a:solidFill>
                  <a:schemeClr val="tx1">
                    <a:lumMod val="85000"/>
                  </a:schemeClr>
                </a:solidFill>
                <a:latin typeface="Microsoft YaHei UI Light" pitchFamily="34" charset="-122"/>
                <a:ea typeface="Microsoft YaHei UI Light" pitchFamily="34" charset="-122"/>
              </a:rPr>
              <a:t>	Research: Testing</a:t>
            </a:r>
          </a:p>
          <a:p>
            <a:r>
              <a:rPr lang="en-US" b="1" dirty="0">
                <a:solidFill>
                  <a:schemeClr val="tx1">
                    <a:lumMod val="85000"/>
                  </a:schemeClr>
                </a:solidFill>
                <a:latin typeface="Microsoft YaHei UI Light" pitchFamily="34" charset="-122"/>
                <a:ea typeface="Microsoft YaHei UI Light" pitchFamily="34" charset="-122"/>
              </a:rPr>
              <a:t>	Design: Low-Level Prototype</a:t>
            </a:r>
          </a:p>
          <a:p>
            <a:r>
              <a:rPr lang="en-US" b="1" dirty="0">
                <a:solidFill>
                  <a:schemeClr val="tx1">
                    <a:lumMod val="85000"/>
                  </a:schemeClr>
                </a:solidFill>
                <a:latin typeface="Microsoft YaHei UI Light" pitchFamily="34" charset="-122"/>
                <a:ea typeface="Microsoft YaHei UI Light" pitchFamily="34" charset="-122"/>
              </a:rPr>
              <a:t>		*Repeat this sequence until you present 		low-level to PM for approval.</a:t>
            </a:r>
          </a:p>
          <a:p>
            <a:r>
              <a:rPr lang="en-US" b="1" dirty="0">
                <a:solidFill>
                  <a:schemeClr val="tx1">
                    <a:lumMod val="85000"/>
                  </a:schemeClr>
                </a:solidFill>
                <a:latin typeface="Microsoft YaHei UI Light" pitchFamily="34" charset="-122"/>
                <a:ea typeface="Microsoft YaHei UI Light" pitchFamily="34" charset="-122"/>
              </a:rPr>
              <a:t>		THEN High-Level Prototype</a:t>
            </a:r>
          </a:p>
          <a:p>
            <a:endParaRPr lang="en-US" sz="1100" dirty="0">
              <a:latin typeface="Microsoft YaHei UI Light" pitchFamily="34" charset="-122"/>
              <a:ea typeface="Microsoft YaHei UI Light" pitchFamily="34" charset="-122"/>
            </a:endParaRPr>
          </a:p>
        </p:txBody>
      </p:sp>
      <p:sp>
        <p:nvSpPr>
          <p:cNvPr id="4" name="Slide Number Placeholder 3"/>
          <p:cNvSpPr>
            <a:spLocks noGrp="1"/>
          </p:cNvSpPr>
          <p:nvPr>
            <p:ph type="sldNum" sz="quarter" idx="10"/>
          </p:nvPr>
        </p:nvSpPr>
        <p:spPr/>
        <p:txBody>
          <a:bodyPr/>
          <a:lstStyle/>
          <a:p>
            <a:fld id="{16FAFFF2-22DC-4B08-8B0B-30930607E361}" type="slidenum">
              <a:rPr lang="en-US" smtClean="0"/>
              <a:t>31</a:t>
            </a:fld>
            <a:endParaRPr lang="en-US"/>
          </a:p>
        </p:txBody>
      </p:sp>
    </p:spTree>
    <p:extLst>
      <p:ext uri="{BB962C8B-B14F-4D97-AF65-F5344CB8AC3E}">
        <p14:creationId xmlns:p14="http://schemas.microsoft.com/office/powerpoint/2010/main" val="1450865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34</a:t>
            </a:fld>
            <a:endParaRPr lang="en-US"/>
          </a:p>
        </p:txBody>
      </p:sp>
    </p:spTree>
    <p:extLst>
      <p:ext uri="{BB962C8B-B14F-4D97-AF65-F5344CB8AC3E}">
        <p14:creationId xmlns:p14="http://schemas.microsoft.com/office/powerpoint/2010/main" val="1223253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User feedback: “It needs a lot of work”</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35</a:t>
            </a:fld>
            <a:endParaRPr lang="en-US"/>
          </a:p>
        </p:txBody>
      </p:sp>
    </p:spTree>
    <p:extLst>
      <p:ext uri="{BB962C8B-B14F-4D97-AF65-F5344CB8AC3E}">
        <p14:creationId xmlns:p14="http://schemas.microsoft.com/office/powerpoint/2010/main" val="3107023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User feedback: “It needs a lot of work”</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36</a:t>
            </a:fld>
            <a:endParaRPr lang="en-US"/>
          </a:p>
        </p:txBody>
      </p:sp>
    </p:spTree>
    <p:extLst>
      <p:ext uri="{BB962C8B-B14F-4D97-AF65-F5344CB8AC3E}">
        <p14:creationId xmlns:p14="http://schemas.microsoft.com/office/powerpoint/2010/main" val="310702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there are strategies everywhere about HOW UX</a:t>
            </a:r>
            <a:r>
              <a:rPr lang="en-US" baseline="0" dirty="0" smtClean="0"/>
              <a:t> works, each of them (based on my research) seems to boil down to the above job components. </a:t>
            </a:r>
          </a:p>
          <a:p>
            <a:r>
              <a:rPr lang="en-US" baseline="0" dirty="0" smtClean="0"/>
              <a:t>There is usually some aspect of research involved. Even if the </a:t>
            </a:r>
            <a:r>
              <a:rPr lang="en-US" baseline="0" dirty="0" err="1" smtClean="0"/>
              <a:t>Uxer</a:t>
            </a:r>
            <a:r>
              <a:rPr lang="en-US" baseline="0" dirty="0" smtClean="0"/>
              <a:t> </a:t>
            </a:r>
            <a:r>
              <a:rPr lang="en-US" baseline="0" dirty="0" err="1" smtClean="0"/>
              <a:t>isnt</a:t>
            </a:r>
            <a:r>
              <a:rPr lang="en-US" baseline="0" dirty="0" smtClean="0"/>
              <a:t> researching, they are getting research from somewhere- maybe someone else in the company, or from articles online from people who are conducting it. In strong UX companies (my personal opinion) the UX team takes their company’s product and tests it specifically, rather than applying design strategies that may apply to the field of usability. The best companies seem to use both.</a:t>
            </a:r>
          </a:p>
          <a:p>
            <a:r>
              <a:rPr lang="en-US" baseline="0" dirty="0" smtClean="0"/>
              <a:t>The second stage of the UX design field can be broken into separate parts, but to me they are one- </a:t>
            </a:r>
            <a:r>
              <a:rPr lang="en-US" baseline="0" dirty="0" err="1" smtClean="0"/>
              <a:t>concepting</a:t>
            </a:r>
            <a:r>
              <a:rPr lang="en-US" baseline="0" dirty="0" smtClean="0"/>
              <a:t>, prototyping, designing. Depending on the project, I did these in various orders throughout the summer, but this step was there for every project I completed. Turning research into something useful.</a:t>
            </a:r>
          </a:p>
          <a:p>
            <a:r>
              <a:rPr lang="en-US" baseline="0" dirty="0" smtClean="0"/>
              <a:t>A final aspect of UX that may or may not come into play is involvement in product development. I was lucky enough to have the opportunity to work with awesome developers, and work on the front-end </a:t>
            </a:r>
            <a:r>
              <a:rPr lang="en-US" baseline="0" dirty="0" err="1" smtClean="0"/>
              <a:t>dev</a:t>
            </a:r>
            <a:r>
              <a:rPr lang="en-US" baseline="0" dirty="0" smtClean="0"/>
              <a:t> for several dynamic programs here  at Tyler.  I’ll go into those a little later. </a:t>
            </a:r>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a:t>
            </a:fld>
            <a:endParaRPr lang="en-US"/>
          </a:p>
        </p:txBody>
      </p:sp>
    </p:spTree>
    <p:extLst>
      <p:ext uri="{BB962C8B-B14F-4D97-AF65-F5344CB8AC3E}">
        <p14:creationId xmlns:p14="http://schemas.microsoft.com/office/powerpoint/2010/main" val="2665837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version seven we presented to the pm, </a:t>
            </a:r>
            <a:r>
              <a:rPr lang="en-US" dirty="0" err="1" smtClean="0"/>
              <a:t>jason</a:t>
            </a:r>
            <a:r>
              <a:rPr lang="en-US" dirty="0" smtClean="0"/>
              <a:t>, for his approval. We made some changes, and</a:t>
            </a:r>
            <a:r>
              <a:rPr lang="en-US" baseline="0" dirty="0" smtClean="0"/>
              <a:t> it was approved to go to a higher level design phase, where it would be considered “final”</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37</a:t>
            </a:fld>
            <a:endParaRPr lang="en-US"/>
          </a:p>
        </p:txBody>
      </p:sp>
    </p:spTree>
    <p:extLst>
      <p:ext uri="{BB962C8B-B14F-4D97-AF65-F5344CB8AC3E}">
        <p14:creationId xmlns:p14="http://schemas.microsoft.com/office/powerpoint/2010/main" val="97872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looking at</a:t>
            </a:r>
            <a:r>
              <a:rPr lang="en-US" baseline="0" dirty="0" smtClean="0"/>
              <a:t> this, yeah. This is good”</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38</a:t>
            </a:fld>
            <a:endParaRPr lang="en-US"/>
          </a:p>
        </p:txBody>
      </p:sp>
    </p:spTree>
    <p:extLst>
      <p:ext uri="{BB962C8B-B14F-4D97-AF65-F5344CB8AC3E}">
        <p14:creationId xmlns:p14="http://schemas.microsoft.com/office/powerpoint/2010/main" val="807925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looking at</a:t>
            </a:r>
            <a:r>
              <a:rPr lang="en-US" baseline="0" dirty="0" smtClean="0"/>
              <a:t> this, yeah. This is good”</a:t>
            </a:r>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39</a:t>
            </a:fld>
            <a:endParaRPr lang="en-US"/>
          </a:p>
        </p:txBody>
      </p:sp>
    </p:spTree>
    <p:extLst>
      <p:ext uri="{BB962C8B-B14F-4D97-AF65-F5344CB8AC3E}">
        <p14:creationId xmlns:p14="http://schemas.microsoft.com/office/powerpoint/2010/main" val="807925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other</a:t>
            </a:r>
            <a:r>
              <a:rPr lang="en-US" baseline="0" dirty="0" smtClean="0"/>
              <a:t> way my time here at </a:t>
            </a:r>
            <a:r>
              <a:rPr lang="en-US" baseline="0" dirty="0" err="1" smtClean="0"/>
              <a:t>tyler</a:t>
            </a:r>
            <a:r>
              <a:rPr lang="en-US" baseline="0" dirty="0" smtClean="0"/>
              <a:t> has been unique is that I’ve had the opportunity to step foot in so many different domains. I truly was able to run through each step of the typical UX process: </a:t>
            </a:r>
            <a:r>
              <a:rPr lang="en-US" dirty="0"/>
              <a:t>research, concept, prototype, test, refine, design. AND develop.</a:t>
            </a:r>
          </a:p>
          <a:p>
            <a:r>
              <a:rPr lang="en-US" dirty="0"/>
              <a:t>I feel so blessed by my summer here and the opportunities I’ve been given. </a:t>
            </a:r>
          </a:p>
          <a:p>
            <a:pPr defTabSz="931774"/>
            <a:r>
              <a:rPr lang="en-US" dirty="0"/>
              <a:t>Things I thought I’d find were independence, personal motivation (in the sense that I could focus on something career-driven), and a company that I might like to work for when I graduate. Another thing I was looking for in this internship, besides validation that I’ve been preparing for this career in an appropriate way, was the opportunity to learn more, to build my skill set. Now there are constantly areas for improvement, and an endless supply of things to learn- but at Tyler I felt like there were resources to get you there. I’ve gotten all this and more here. </a:t>
            </a:r>
          </a:p>
          <a:p>
            <a:endParaRPr lang="en-US" dirty="0"/>
          </a:p>
          <a:p>
            <a:r>
              <a:rPr lang="en-US" dirty="0"/>
              <a:t>The employees I’ve met have been incredibly kind and eager to assist. Joe Paolino, Jeremy Randall, and Greg </a:t>
            </a:r>
            <a:r>
              <a:rPr lang="en-US" dirty="0" err="1"/>
              <a:t>Savard</a:t>
            </a:r>
            <a:r>
              <a:rPr lang="en-US" dirty="0"/>
              <a:t> acted as steady managers and kind bosses, always willing to chat about Tyler, or their new Xbox, or sea kayaking, or the best local food joints. I got some incredible advice and invaluable insight from these guys. The Project Manager I worked with (and hit the trails with!) most regularly was Jason Quint. He and his team presented me with a steady flow of work to keep me interested and a collaborative and endlessly entertaining environment in which to work. Of all Tyler employees, Esther Keister especially, stepped up and acted as my mentor and friend. She took it upon herself to guide me along this process, tracking my progress and offering assistance and support along the way.</a:t>
            </a:r>
          </a:p>
          <a:p>
            <a:r>
              <a:rPr lang="en-US" dirty="0"/>
              <a:t>I feel as though I walk away from this summer having learned many skills to add to my repertoire, and having spent my time productively- doing real work for real people. I also have a newfound appreciation for the financial world after coming up with a thousand ways to create new budget scenarios. </a:t>
            </a:r>
          </a:p>
          <a:p>
            <a:r>
              <a:rPr lang="en-US" dirty="0"/>
              <a:t>At the beginning of the summer, I hope by the end I’d be able to see some beneficial impact of my time here at Tyler. I hope that that’s the case. The small-company feel of this office, and the environment set for the employees really inspires loyalty. Because it’s a place that gives a lot to its employees and encourages life balance, that kept me motivated me to give my all every day. </a:t>
            </a:r>
          </a:p>
          <a:p>
            <a:r>
              <a:rPr lang="en-US" dirty="0"/>
              <a:t>Personally, I know I’d return to this place in a heartbeat, and I plan on applying for a job here this year.</a:t>
            </a:r>
          </a:p>
          <a:p>
            <a:r>
              <a:rPr lang="en-US" dirty="0"/>
              <a:t>Thanks for a wonderful summer, Tyler. It’s been a pleasure to meet and work with each and every one of you. </a:t>
            </a:r>
          </a:p>
          <a:p>
            <a:endParaRPr lang="en-US" dirty="0"/>
          </a:p>
          <a:p>
            <a:r>
              <a:rPr lang="en-US" dirty="0"/>
              <a:t> </a:t>
            </a:r>
          </a:p>
          <a:p>
            <a:endParaRPr lang="en-US" dirty="0"/>
          </a:p>
          <a:p>
            <a:pPr defTabSz="931774"/>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41</a:t>
            </a:fld>
            <a:endParaRPr lang="en-US"/>
          </a:p>
        </p:txBody>
      </p:sp>
    </p:spTree>
    <p:extLst>
      <p:ext uri="{BB962C8B-B14F-4D97-AF65-F5344CB8AC3E}">
        <p14:creationId xmlns:p14="http://schemas.microsoft.com/office/powerpoint/2010/main" val="3083546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other</a:t>
            </a:r>
            <a:r>
              <a:rPr lang="en-US" baseline="0" dirty="0" smtClean="0"/>
              <a:t> way my time here at </a:t>
            </a:r>
            <a:r>
              <a:rPr lang="en-US" baseline="0" dirty="0" err="1" smtClean="0"/>
              <a:t>tyler</a:t>
            </a:r>
            <a:r>
              <a:rPr lang="en-US" baseline="0" dirty="0" smtClean="0"/>
              <a:t> has been unique is that I’ve had the opportunity to step foot in so many different domains. I truly was able to run through each step of the typical UX process: </a:t>
            </a:r>
            <a:r>
              <a:rPr lang="en-US" dirty="0"/>
              <a:t>research, concept, prototype, test, refine, design. AND develop.</a:t>
            </a:r>
          </a:p>
          <a:p>
            <a:r>
              <a:rPr lang="en-US" dirty="0"/>
              <a:t>I feel so blessed by my summer here and the opportunities I’ve been given. </a:t>
            </a:r>
          </a:p>
          <a:p>
            <a:pPr defTabSz="931774"/>
            <a:r>
              <a:rPr lang="en-US" dirty="0"/>
              <a:t>Things I thought I’d find were independence, personal motivation (in the sense that I could focus on something career-driven), and a company that I might like to work for when I graduate. Another thing I was looking for in this internship, besides validation that I’ve been preparing for this career in an appropriate way, was the opportunity to learn more, to build my skill set. Now there are constantly areas for improvement, and an endless supply of things to learn- but at Tyler I felt like there were resources to get you there. I’ve gotten all this and more here. </a:t>
            </a:r>
          </a:p>
          <a:p>
            <a:endParaRPr lang="en-US" dirty="0"/>
          </a:p>
          <a:p>
            <a:r>
              <a:rPr lang="en-US" dirty="0"/>
              <a:t>The employees I’ve met have been incredibly kind and eager to assist. Joe Paolino, Jeremy Randall, and Greg </a:t>
            </a:r>
            <a:r>
              <a:rPr lang="en-US" dirty="0" err="1"/>
              <a:t>Savard</a:t>
            </a:r>
            <a:r>
              <a:rPr lang="en-US" dirty="0"/>
              <a:t> acted as steady managers and kind bosses, always willing to chat about Tyler, or their new Xbox, or sea kayaking, or the best local food joints. I got some incredible advice and invaluable insight from these guys. The Project Manager I worked with (and hit the trails with!) most regularly was Jason Quint. He and his team presented me with a steady flow of work to keep me interested and a collaborative and endlessly entertaining environment in which to work. Of all Tyler employees, Esther Keister especially, stepped up and acted as my mentor and friend. She took it upon herself to guide me along this process, tracking my progress and offering assistance and support along the way.</a:t>
            </a:r>
          </a:p>
          <a:p>
            <a:r>
              <a:rPr lang="en-US" dirty="0"/>
              <a:t>I feel as though I walk away from this summer having learned many skills to add to my repertoire, and having spent my time productively- doing real work for real people. I also have a newfound appreciation for the financial world after coming up with a thousand ways to create new budget scenarios. </a:t>
            </a:r>
          </a:p>
          <a:p>
            <a:r>
              <a:rPr lang="en-US" dirty="0"/>
              <a:t>At the beginning of the summer, I hope by the end I’d be able to see some beneficial impact of my time here at Tyler. I hope that that’s the case. The small-company feel of this office, and the environment set for the employees really inspires loyalty. Because it’s a place that gives a lot to its employees and encourages life balance, that kept me motivated me to give my all every day. </a:t>
            </a:r>
          </a:p>
          <a:p>
            <a:r>
              <a:rPr lang="en-US" dirty="0"/>
              <a:t>Personally, I know I’d return to this place in a heartbeat, and I plan on applying for a job here this year.</a:t>
            </a:r>
          </a:p>
          <a:p>
            <a:r>
              <a:rPr lang="en-US" dirty="0"/>
              <a:t>Thanks for a wonderful summer, Tyler. It’s been a pleasure to meet and work with each and every one of you. </a:t>
            </a:r>
          </a:p>
          <a:p>
            <a:endParaRPr lang="en-US" dirty="0"/>
          </a:p>
          <a:p>
            <a:r>
              <a:rPr lang="en-US" dirty="0"/>
              <a:t> </a:t>
            </a:r>
          </a:p>
          <a:p>
            <a:endParaRPr lang="en-US" dirty="0"/>
          </a:p>
          <a:p>
            <a:pPr defTabSz="931774"/>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42</a:t>
            </a:fld>
            <a:endParaRPr lang="en-US"/>
          </a:p>
        </p:txBody>
      </p:sp>
    </p:spTree>
    <p:extLst>
      <p:ext uri="{BB962C8B-B14F-4D97-AF65-F5344CB8AC3E}">
        <p14:creationId xmlns:p14="http://schemas.microsoft.com/office/powerpoint/2010/main" val="308354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FAFFF2-22DC-4B08-8B0B-30930607E361}" type="slidenum">
              <a:rPr lang="en-US" smtClean="0"/>
              <a:t>44</a:t>
            </a:fld>
            <a:endParaRPr lang="en-US"/>
          </a:p>
        </p:txBody>
      </p:sp>
    </p:spTree>
    <p:extLst>
      <p:ext uri="{BB962C8B-B14F-4D97-AF65-F5344CB8AC3E}">
        <p14:creationId xmlns:p14="http://schemas.microsoft.com/office/powerpoint/2010/main" val="249975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going to include proposal because that didn’t end up being a complete list</a:t>
            </a:r>
            <a:r>
              <a:rPr lang="en-US" baseline="0" dirty="0" smtClean="0"/>
              <a:t> of work</a:t>
            </a:r>
          </a:p>
          <a:p>
            <a:r>
              <a:rPr lang="en-US" baseline="0" dirty="0" smtClean="0"/>
              <a:t>Once I had done lots of initial research, got started on these programs.</a:t>
            </a:r>
          </a:p>
          <a:p>
            <a:r>
              <a:rPr lang="en-US" dirty="0" smtClean="0"/>
              <a:t>Now,</a:t>
            </a:r>
            <a:r>
              <a:rPr lang="en-US" baseline="0" dirty="0" smtClean="0"/>
              <a:t> I’m going to do my best to make this presentation cohesive and not jump back and forth too much for you guys, but feel free to speak up and I’ll answer any questions you might have. Let’s dive in with the first step in the UX process… research. </a:t>
            </a:r>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4</a:t>
            </a:fld>
            <a:endParaRPr lang="en-US"/>
          </a:p>
        </p:txBody>
      </p:sp>
    </p:spTree>
    <p:extLst>
      <p:ext uri="{BB962C8B-B14F-4D97-AF65-F5344CB8AC3E}">
        <p14:creationId xmlns:p14="http://schemas.microsoft.com/office/powerpoint/2010/main" val="2484802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is “hot food served quickly” – Ward Cunningham, one of</a:t>
            </a:r>
            <a:r>
              <a:rPr lang="en-US" baseline="0" dirty="0" smtClean="0"/>
              <a:t> the original signatories of the agile manifesto.</a:t>
            </a:r>
          </a:p>
          <a:p>
            <a:r>
              <a:rPr lang="en-US" baseline="0" dirty="0" smtClean="0"/>
              <a:t>If that’s the case, then Traditional is a gourmet meal, that takes an entire day to prepare. It would be whatever the chef decided on for a menu that morning. </a:t>
            </a:r>
          </a:p>
          <a:p>
            <a:r>
              <a:rPr lang="en-US" baseline="0" dirty="0" smtClean="0"/>
              <a:t>Lean would be somewhere in between. It would be an organic, local, delicious, meal, that takes about thirty minutes of prep time. BUT it would be whatever meal you had requested.</a:t>
            </a:r>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5</a:t>
            </a:fld>
            <a:endParaRPr lang="en-US"/>
          </a:p>
        </p:txBody>
      </p:sp>
    </p:spTree>
    <p:extLst>
      <p:ext uri="{BB962C8B-B14F-4D97-AF65-F5344CB8AC3E}">
        <p14:creationId xmlns:p14="http://schemas.microsoft.com/office/powerpoint/2010/main" val="326043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 one at Tyler, I figured</a:t>
            </a:r>
            <a:r>
              <a:rPr lang="en-US" baseline="0" dirty="0" smtClean="0"/>
              <a:t> out quickly that I’d better get with the program. I didn’t know much about the company, I wasn’t (super) familiar with Bootstrap, I own a Mac and not a Windows computer (waiting for groans)… I know, programming on a Mac, right? Sheesh. </a:t>
            </a:r>
          </a:p>
          <a:p>
            <a:r>
              <a:rPr lang="en-US" baseline="0" dirty="0" smtClean="0"/>
              <a:t>Well, I realized that I had a lot to learn. So I started reading the UX/UI documentation for Microsoft, and talking to the UX team about our design standards. I found out where people were needing UX help through some of the UX team, and I wrote up a proposal for Greg that stated what I thought I could accomplish by the end of my summer here. </a:t>
            </a:r>
          </a:p>
        </p:txBody>
      </p:sp>
      <p:sp>
        <p:nvSpPr>
          <p:cNvPr id="4" name="Slide Number Placeholder 3"/>
          <p:cNvSpPr>
            <a:spLocks noGrp="1"/>
          </p:cNvSpPr>
          <p:nvPr>
            <p:ph type="sldNum" sz="quarter" idx="10"/>
          </p:nvPr>
        </p:nvSpPr>
        <p:spPr/>
        <p:txBody>
          <a:bodyPr/>
          <a:lstStyle/>
          <a:p>
            <a:fld id="{16FAFFF2-22DC-4B08-8B0B-30930607E361}" type="slidenum">
              <a:rPr lang="en-US" smtClean="0"/>
              <a:t>6</a:t>
            </a:fld>
            <a:endParaRPr lang="en-US"/>
          </a:p>
        </p:txBody>
      </p:sp>
    </p:spTree>
    <p:extLst>
      <p:ext uri="{BB962C8B-B14F-4D97-AF65-F5344CB8AC3E}">
        <p14:creationId xmlns:p14="http://schemas.microsoft.com/office/powerpoint/2010/main" val="123808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FAFFF2-22DC-4B08-8B0B-30930607E361}" type="slidenum">
              <a:rPr lang="en-US" smtClean="0"/>
              <a:t>7</a:t>
            </a:fld>
            <a:endParaRPr lang="en-US"/>
          </a:p>
        </p:txBody>
      </p:sp>
    </p:spTree>
    <p:extLst>
      <p:ext uri="{BB962C8B-B14F-4D97-AF65-F5344CB8AC3E}">
        <p14:creationId xmlns:p14="http://schemas.microsoft.com/office/powerpoint/2010/main" val="348374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user needs-</a:t>
            </a:r>
          </a:p>
          <a:p>
            <a:r>
              <a:rPr lang="en-US" dirty="0" smtClean="0"/>
              <a:t>Watched</a:t>
            </a:r>
            <a:r>
              <a:rPr lang="en-US" baseline="0" dirty="0" smtClean="0"/>
              <a:t> videos on town council, identified areas that may assist members</a:t>
            </a:r>
          </a:p>
          <a:p>
            <a:r>
              <a:rPr lang="en-US" baseline="0" dirty="0" smtClean="0"/>
              <a:t>	i.e. ability to view agenda digitally, provide info on who is speaking, live updates of the voting, ability for council members to vote using their tablet and our software, easy information on each of the council members and their political history, </a:t>
            </a:r>
            <a:r>
              <a:rPr lang="en-US" baseline="0" dirty="0" err="1" smtClean="0"/>
              <a:t>notetaking</a:t>
            </a:r>
            <a:r>
              <a:rPr lang="en-US" baseline="0" dirty="0" smtClean="0"/>
              <a:t> features. </a:t>
            </a:r>
          </a:p>
          <a:p>
            <a:r>
              <a:rPr lang="en-US" baseline="0" dirty="0" smtClean="0"/>
              <a:t>Do you want to import the agenda into this program? Do you need to export that data later? How can we make it easily published on the town website?</a:t>
            </a:r>
          </a:p>
          <a:p>
            <a:r>
              <a:rPr lang="en-US" baseline="0" dirty="0" smtClean="0"/>
              <a:t>Took the traditional approach to understanding user needs: created persona and mental model. </a:t>
            </a:r>
          </a:p>
          <a:p>
            <a:endParaRPr lang="en-US" baseline="0" dirty="0" smtClean="0"/>
          </a:p>
        </p:txBody>
      </p:sp>
      <p:sp>
        <p:nvSpPr>
          <p:cNvPr id="4" name="Slide Number Placeholder 3"/>
          <p:cNvSpPr>
            <a:spLocks noGrp="1"/>
          </p:cNvSpPr>
          <p:nvPr>
            <p:ph type="sldNum" sz="quarter" idx="10"/>
          </p:nvPr>
        </p:nvSpPr>
        <p:spPr/>
        <p:txBody>
          <a:bodyPr/>
          <a:lstStyle/>
          <a:p>
            <a:fld id="{16FAFFF2-22DC-4B08-8B0B-30930607E361}" type="slidenum">
              <a:rPr lang="en-US" smtClean="0"/>
              <a:t>8</a:t>
            </a:fld>
            <a:endParaRPr lang="en-US"/>
          </a:p>
        </p:txBody>
      </p:sp>
    </p:spTree>
    <p:extLst>
      <p:ext uri="{BB962C8B-B14F-4D97-AF65-F5344CB8AC3E}">
        <p14:creationId xmlns:p14="http://schemas.microsoft.com/office/powerpoint/2010/main" val="182581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user needs-</a:t>
            </a:r>
          </a:p>
          <a:p>
            <a:r>
              <a:rPr lang="en-US" dirty="0" smtClean="0"/>
              <a:t>Watched</a:t>
            </a:r>
            <a:r>
              <a:rPr lang="en-US" baseline="0" dirty="0" smtClean="0"/>
              <a:t> videos on town council, identified areas that may assist members</a:t>
            </a:r>
          </a:p>
          <a:p>
            <a:r>
              <a:rPr lang="en-US" baseline="0" dirty="0" smtClean="0"/>
              <a:t>	i.e. ability to view agenda digitally, provide info on who is speaking, live updates of the voting, ability for council members to vote using their tablet and our software, easy information on each of the council members and their political history, </a:t>
            </a:r>
            <a:r>
              <a:rPr lang="en-US" baseline="0" dirty="0" err="1" smtClean="0"/>
              <a:t>notetaking</a:t>
            </a:r>
            <a:r>
              <a:rPr lang="en-US" baseline="0" dirty="0" smtClean="0"/>
              <a:t> features. </a:t>
            </a:r>
          </a:p>
          <a:p>
            <a:r>
              <a:rPr lang="en-US" baseline="0" dirty="0" smtClean="0"/>
              <a:t>Do you want to import the agenda into this program? Do you need to export that data later? How can we make it easily published on the town website?</a:t>
            </a:r>
          </a:p>
          <a:p>
            <a:r>
              <a:rPr lang="en-US" baseline="0" dirty="0" smtClean="0"/>
              <a:t>Took the traditional approach to understanding user needs: created persona and mental model. </a:t>
            </a:r>
          </a:p>
          <a:p>
            <a:endParaRPr lang="en-US" baseline="0" dirty="0" smtClean="0"/>
          </a:p>
        </p:txBody>
      </p:sp>
      <p:sp>
        <p:nvSpPr>
          <p:cNvPr id="4" name="Slide Number Placeholder 3"/>
          <p:cNvSpPr>
            <a:spLocks noGrp="1"/>
          </p:cNvSpPr>
          <p:nvPr>
            <p:ph type="sldNum" sz="quarter" idx="10"/>
          </p:nvPr>
        </p:nvSpPr>
        <p:spPr/>
        <p:txBody>
          <a:bodyPr/>
          <a:lstStyle/>
          <a:p>
            <a:fld id="{16FAFFF2-22DC-4B08-8B0B-30930607E361}" type="slidenum">
              <a:rPr lang="en-US" smtClean="0"/>
              <a:t>9</a:t>
            </a:fld>
            <a:endParaRPr lang="en-US"/>
          </a:p>
        </p:txBody>
      </p:sp>
    </p:spTree>
    <p:extLst>
      <p:ext uri="{BB962C8B-B14F-4D97-AF65-F5344CB8AC3E}">
        <p14:creationId xmlns:p14="http://schemas.microsoft.com/office/powerpoint/2010/main" val="182581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E0C878-E0F9-439B-A8DB-55D5D860D2E8}" type="datetimeFigureOut">
              <a:rPr lang="en-US" smtClean="0"/>
              <a:t>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3609337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0C878-E0F9-439B-A8DB-55D5D860D2E8}" type="datetimeFigureOut">
              <a:rPr lang="en-US" smtClean="0"/>
              <a:t>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12215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0C878-E0F9-439B-A8DB-55D5D860D2E8}" type="datetimeFigureOut">
              <a:rPr lang="en-US" smtClean="0"/>
              <a:t>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3502075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4672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6422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9493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7124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6170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6611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E0C878-E0F9-439B-A8DB-55D5D860D2E8}" type="datetimeFigureOut">
              <a:rPr lang="en-US" smtClean="0"/>
              <a:t>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176020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E0C878-E0F9-439B-A8DB-55D5D860D2E8}" type="datetimeFigureOut">
              <a:rPr lang="en-US" smtClean="0"/>
              <a:t>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390992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E0C878-E0F9-439B-A8DB-55D5D860D2E8}" type="datetimeFigureOut">
              <a:rPr lang="en-US" smtClean="0"/>
              <a:t>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13683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E0C878-E0F9-439B-A8DB-55D5D860D2E8}" type="datetimeFigureOut">
              <a:rPr lang="en-US" smtClean="0"/>
              <a:t>7/25/2014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1719804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E0C878-E0F9-439B-A8DB-55D5D860D2E8}" type="datetimeFigureOut">
              <a:rPr lang="en-US" smtClean="0"/>
              <a:t>7/25/2014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39496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0C878-E0F9-439B-A8DB-55D5D860D2E8}" type="datetimeFigureOut">
              <a:rPr lang="en-US" smtClean="0"/>
              <a:t>7/25/2014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210586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0C878-E0F9-439B-A8DB-55D5D860D2E8}" type="datetimeFigureOut">
              <a:rPr lang="en-US" smtClean="0"/>
              <a:t>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202544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0C878-E0F9-439B-A8DB-55D5D860D2E8}" type="datetimeFigureOut">
              <a:rPr lang="en-US" smtClean="0"/>
              <a:t>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6FB1E-B80B-4509-BA20-0B1A5008B409}" type="slidenum">
              <a:rPr lang="en-US" smtClean="0"/>
              <a:t>‹#›</a:t>
            </a:fld>
            <a:endParaRPr lang="en-US"/>
          </a:p>
        </p:txBody>
      </p:sp>
    </p:spTree>
    <p:extLst>
      <p:ext uri="{BB962C8B-B14F-4D97-AF65-F5344CB8AC3E}">
        <p14:creationId xmlns:p14="http://schemas.microsoft.com/office/powerpoint/2010/main" val="281665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1.png"/><Relationship Id="rId3" Type="http://schemas.openxmlformats.org/officeDocument/2006/relationships/vmlDrawing" Target="../drawings/vmlDrawing1.vml"/><Relationship Id="rId21" Type="http://schemas.openxmlformats.org/officeDocument/2006/relationships/image" Target="../media/image14.png"/><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2.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oleObject" Target="../embeddings/oleObject1.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7.png"/><Relationship Id="rId3" Type="http://schemas.openxmlformats.org/officeDocument/2006/relationships/vmlDrawing" Target="../drawings/vmlDrawing2.vml"/><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3.xml"/><Relationship Id="rId16"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oleObject" Target="../embeddings/oleObject2.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4.wdp"/><Relationship Id="rId10" Type="http://schemas.openxmlformats.org/officeDocument/2006/relationships/image" Target="../media/image6.png"/><Relationship Id="rId19"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1.png"/><Relationship Id="rId3" Type="http://schemas.openxmlformats.org/officeDocument/2006/relationships/vmlDrawing" Target="../drawings/vmlDrawing3.vml"/><Relationship Id="rId21" Type="http://schemas.openxmlformats.org/officeDocument/2006/relationships/image" Target="../media/image14.png"/><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4.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oleObject" Target="../embeddings/oleObject3.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7.png"/><Relationship Id="rId3" Type="http://schemas.openxmlformats.org/officeDocument/2006/relationships/vmlDrawing" Target="../drawings/vmlDrawing4.vml"/><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5.xml"/><Relationship Id="rId16"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oleObject" Target="../embeddings/oleObject4.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5.wdp"/><Relationship Id="rId10" Type="http://schemas.openxmlformats.org/officeDocument/2006/relationships/image" Target="../media/image6.png"/><Relationship Id="rId19"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1.png"/><Relationship Id="rId3" Type="http://schemas.openxmlformats.org/officeDocument/2006/relationships/vmlDrawing" Target="../drawings/vmlDrawing5.vml"/><Relationship Id="rId21" Type="http://schemas.openxmlformats.org/officeDocument/2006/relationships/image" Target="../media/image14.png"/><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6.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oleObject" Target="../embeddings/oleObject5.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18" Type="http://schemas.openxmlformats.org/officeDocument/2006/relationships/image" Target="../media/image11.png"/><Relationship Id="rId3" Type="http://schemas.openxmlformats.org/officeDocument/2006/relationships/vmlDrawing" Target="../drawings/vmlDrawing6.vml"/><Relationship Id="rId21" Type="http://schemas.openxmlformats.org/officeDocument/2006/relationships/image" Target="../media/image14.png"/><Relationship Id="rId7" Type="http://schemas.openxmlformats.org/officeDocument/2006/relationships/image" Target="../media/image1.emf"/><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theme" Target="../theme/theme7.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oleObject" Target="../embeddings/oleObject6.bin"/><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0C878-E0F9-439B-A8DB-55D5D860D2E8}" type="datetimeFigureOut">
              <a:rPr lang="en-US" smtClean="0"/>
              <a:t>7/25/2014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6FB1E-B80B-4509-BA20-0B1A5008B409}" type="slidenum">
              <a:rPr lang="en-US" smtClean="0"/>
              <a:t>‹#›</a:t>
            </a:fld>
            <a:endParaRPr lang="en-US"/>
          </a:p>
        </p:txBody>
      </p:sp>
    </p:spTree>
    <p:extLst>
      <p:ext uri="{BB962C8B-B14F-4D97-AF65-F5344CB8AC3E}">
        <p14:creationId xmlns:p14="http://schemas.microsoft.com/office/powerpoint/2010/main" val="14989012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18280" y="-12467"/>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3573523093"/>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11280"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62" name="Rectangle 61"/>
          <p:cNvSpPr/>
          <p:nvPr/>
        </p:nvSpPr>
        <p:spPr>
          <a:xfrm>
            <a:off x="-9141" y="559179"/>
            <a:ext cx="9161429" cy="629368"/>
          </a:xfrm>
          <a:prstGeom prst="rect">
            <a:avLst/>
          </a:prstGeom>
          <a:solidFill>
            <a:srgbClr val="00366B"/>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3" name="TextBox 62"/>
          <p:cNvSpPr txBox="1"/>
          <p:nvPr/>
        </p:nvSpPr>
        <p:spPr>
          <a:xfrm>
            <a:off x="1" y="704601"/>
            <a:ext cx="9126023" cy="311527"/>
          </a:xfrm>
          <a:prstGeom prst="rect">
            <a:avLst/>
          </a:prstGeom>
          <a:noFill/>
        </p:spPr>
        <p:txBody>
          <a:bodyPr wrap="square" rtlCol="0">
            <a:spAutoFit/>
          </a:bodyPr>
          <a:lstStyle/>
          <a:p>
            <a:pPr algn="ctr" defTabSz="1123944"/>
            <a:r>
              <a:rPr lang="en-US" sz="1400" dirty="0" smtClean="0">
                <a:solidFill>
                  <a:prstClr val="white"/>
                </a:solidFill>
                <a:latin typeface="Segoe UI" pitchFamily="34" charset="0"/>
                <a:ea typeface="Segoe UI" pitchFamily="34" charset="0"/>
                <a:cs typeface="Segoe UI" pitchFamily="34" charset="0"/>
              </a:rPr>
              <a:t>Grant Manager</a:t>
            </a:r>
            <a:endParaRPr lang="en-US" sz="1400" dirty="0">
              <a:solidFill>
                <a:prstClr val="white"/>
              </a:solidFill>
              <a:latin typeface="Segoe UI" pitchFamily="34" charset="0"/>
              <a:ea typeface="Segoe UI" pitchFamily="34" charset="0"/>
              <a:cs typeface="Segoe UI" pitchFamily="34" charset="0"/>
            </a:endParaRPr>
          </a:p>
        </p:txBody>
      </p:sp>
      <p:grpSp>
        <p:nvGrpSpPr>
          <p:cNvPr id="36" name="Group 35"/>
          <p:cNvGrpSpPr/>
          <p:nvPr/>
        </p:nvGrpSpPr>
        <p:grpSpPr>
          <a:xfrm>
            <a:off x="7606796" y="605273"/>
            <a:ext cx="931210" cy="615437"/>
            <a:chOff x="12583742" y="609724"/>
            <a:chExt cx="970333" cy="610281"/>
          </a:xfrm>
        </p:grpSpPr>
        <p:sp>
          <p:nvSpPr>
            <p:cNvPr id="37" name="TextBox 36"/>
            <p:cNvSpPr txBox="1"/>
            <p:nvPr userDrawn="1"/>
          </p:nvSpPr>
          <p:spPr>
            <a:xfrm>
              <a:off x="12583742" y="935998"/>
              <a:ext cx="970333" cy="284007"/>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User Name</a:t>
              </a:r>
              <a:endParaRPr lang="en-US" dirty="0" smtClean="0">
                <a:solidFill>
                  <a:prstClr val="white"/>
                </a:solidFill>
                <a:latin typeface="Webdings" pitchFamily="18" charset="2"/>
              </a:endParaRPr>
            </a:p>
          </p:txBody>
        </p:sp>
        <p:pic>
          <p:nvPicPr>
            <p:cNvPr id="38" name="Picture 159" descr="Z:\Metro\icons\MetroImages\white\settings.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2896378" y="609724"/>
              <a:ext cx="379529" cy="379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8245981" y="614791"/>
            <a:ext cx="931210" cy="607781"/>
            <a:chOff x="8592427" y="607391"/>
            <a:chExt cx="970334" cy="600465"/>
          </a:xfrm>
        </p:grpSpPr>
        <p:pic>
          <p:nvPicPr>
            <p:cNvPr id="74" name="Picture 502" descr="C:\Users\leo.smith\AppData\Local\Temp\wz81e0\MetroImages\white\questionmark.pn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8894076" y="607391"/>
              <a:ext cx="365811" cy="36581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userDrawn="1"/>
          </p:nvSpPr>
          <p:spPr>
            <a:xfrm>
              <a:off x="8592427" y="927267"/>
              <a:ext cx="970334" cy="280589"/>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Help</a:t>
              </a:r>
              <a:endParaRPr lang="en-US" dirty="0" smtClean="0">
                <a:solidFill>
                  <a:prstClr val="white"/>
                </a:solidFill>
                <a:latin typeface="Webdings" pitchFamily="18" charset="2"/>
              </a:endParaRPr>
            </a:p>
          </p:txBody>
        </p:sp>
      </p:grpSp>
      <p:grpSp>
        <p:nvGrpSpPr>
          <p:cNvPr id="67" name="Group 66"/>
          <p:cNvGrpSpPr/>
          <p:nvPr/>
        </p:nvGrpSpPr>
        <p:grpSpPr>
          <a:xfrm>
            <a:off x="195121" y="601010"/>
            <a:ext cx="1907299" cy="616111"/>
            <a:chOff x="203319" y="653121"/>
            <a:chExt cx="1987432" cy="610949"/>
          </a:xfrm>
        </p:grpSpPr>
        <p:pic>
          <p:nvPicPr>
            <p:cNvPr id="68" name="Picture 160" descr="C:\Users\leo.smith\AppData\Local\Microsoft\Windows\Temporary Internet Files\Content.Outlook\9BH31R8V\home_icon_white.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78267" y="657475"/>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userDrawn="1"/>
          </p:nvSpPr>
          <p:spPr>
            <a:xfrm>
              <a:off x="203319" y="979192"/>
              <a:ext cx="525343"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Home</a:t>
              </a:r>
              <a:endParaRPr lang="en-US" dirty="0" smtClean="0">
                <a:solidFill>
                  <a:prstClr val="white"/>
                </a:solidFill>
                <a:latin typeface="Webdings" pitchFamily="18" charset="2"/>
              </a:endParaRPr>
            </a:p>
          </p:txBody>
        </p:sp>
        <p:pic>
          <p:nvPicPr>
            <p:cNvPr id="70" name="Picture 163" descr="C:\Users\leo.smith\AppData\Local\Microsoft\Windows\Temporary Internet Files\Content.Outlook\9BH31R8V\window_icon_white.png" hidden="1">
              <a:hlinkClick r:id="" action="ppaction://noaction"/>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652588" y="653121"/>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hidden="1">
              <a:hlinkClick r:id="" action="ppaction://noaction"/>
            </p:cNvPr>
            <p:cNvSpPr txBox="1"/>
            <p:nvPr userDrawn="1"/>
          </p:nvSpPr>
          <p:spPr>
            <a:xfrm>
              <a:off x="1504217" y="980063"/>
              <a:ext cx="686534"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Dashboard</a:t>
              </a:r>
              <a:endParaRPr lang="en-US" dirty="0" smtClean="0">
                <a:solidFill>
                  <a:prstClr val="white"/>
                </a:solidFill>
                <a:latin typeface="Webdings" pitchFamily="18" charset="2"/>
              </a:endParaRPr>
            </a:p>
          </p:txBody>
        </p:sp>
        <p:pic>
          <p:nvPicPr>
            <p:cNvPr id="72" name="Picture 2" descr="C:\Users\leo.smith\AppData\Local\Microsoft\Windows\Temporary Internet Files\Content.Outlook\9BH31R8V\browser_icon_white.png"/>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923924" y="657226"/>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hlinkClick r:id="" action="ppaction://noaction"/>
            </p:cNvPr>
            <p:cNvSpPr txBox="1"/>
            <p:nvPr userDrawn="1"/>
          </p:nvSpPr>
          <p:spPr>
            <a:xfrm>
              <a:off x="875567" y="980063"/>
              <a:ext cx="467457"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Menu</a:t>
              </a:r>
              <a:endParaRPr lang="en-US" dirty="0" smtClean="0">
                <a:solidFill>
                  <a:prstClr val="white"/>
                </a:solidFill>
                <a:latin typeface="Webdings" pitchFamily="18" charset="2"/>
              </a:endParaRPr>
            </a:p>
          </p:txBody>
        </p:sp>
      </p:grpSp>
    </p:spTree>
    <p:extLst>
      <p:ext uri="{BB962C8B-B14F-4D97-AF65-F5344CB8AC3E}">
        <p14:creationId xmlns:p14="http://schemas.microsoft.com/office/powerpoint/2010/main" val="2664514776"/>
      </p:ext>
    </p:extLst>
  </p:cSld>
  <p:clrMap bg1="lt1" tx1="dk1" bg2="lt2" tx2="dk2" accent1="accent1" accent2="accent2" accent3="accent3" accent4="accent4" accent5="accent5" accent6="accent6" hlink="hlink" folHlink="folHlink"/>
  <p:sldLayoutIdLst>
    <p:sldLayoutId id="2147483662"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18280" y="-12465"/>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3207847730"/>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24588"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41" name="Rectangle 40"/>
          <p:cNvSpPr/>
          <p:nvPr/>
        </p:nvSpPr>
        <p:spPr>
          <a:xfrm>
            <a:off x="-18281" y="559179"/>
            <a:ext cx="9162282" cy="407238"/>
          </a:xfrm>
          <a:prstGeom prst="rect">
            <a:avLst/>
          </a:prstGeom>
          <a:solidFill>
            <a:srgbClr val="E6E6E6"/>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4" name="TextBox 63"/>
          <p:cNvSpPr txBox="1"/>
          <p:nvPr/>
        </p:nvSpPr>
        <p:spPr>
          <a:xfrm>
            <a:off x="4104288" y="516620"/>
            <a:ext cx="5019906" cy="280374"/>
          </a:xfrm>
          <a:prstGeom prst="rect">
            <a:avLst/>
          </a:prstGeom>
          <a:noFill/>
        </p:spPr>
        <p:txBody>
          <a:bodyPr wrap="square" rtlCol="0">
            <a:spAutoFit/>
          </a:bodyPr>
          <a:lstStyle/>
          <a:p>
            <a:pPr algn="r" defTabSz="1123944"/>
            <a:r>
              <a:rPr lang="en-US" sz="1200" dirty="0">
                <a:solidFill>
                  <a:prstClr val="black"/>
                </a:solidFill>
                <a:latin typeface="Segoe UI" pitchFamily="34" charset="0"/>
                <a:ea typeface="Segoe UI" pitchFamily="34" charset="0"/>
                <a:cs typeface="Segoe UI" pitchFamily="34" charset="0"/>
              </a:rPr>
              <a:t>Recurring Journal Entries</a:t>
            </a:r>
          </a:p>
        </p:txBody>
      </p:sp>
      <p:cxnSp>
        <p:nvCxnSpPr>
          <p:cNvPr id="65" name="Straight Connector 64"/>
          <p:cNvCxnSpPr/>
          <p:nvPr/>
        </p:nvCxnSpPr>
        <p:spPr>
          <a:xfrm>
            <a:off x="2877" y="963974"/>
            <a:ext cx="9152288"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305800" y="741369"/>
            <a:ext cx="1447800" cy="249221"/>
          </a:xfrm>
          <a:prstGeom prst="rect">
            <a:avLst/>
          </a:prstGeom>
          <a:noFill/>
        </p:spPr>
        <p:txBody>
          <a:bodyPr wrap="square" rtlCol="0">
            <a:spAutoFit/>
          </a:bodyPr>
          <a:lstStyle/>
          <a:p>
            <a:pPr defTabSz="1123944"/>
            <a:r>
              <a:rPr lang="en-US" sz="1000" dirty="0">
                <a:solidFill>
                  <a:prstClr val="black"/>
                </a:solidFill>
                <a:latin typeface="Segoe UI" panose="020B0502040204020203" pitchFamily="34" charset="0"/>
                <a:ea typeface="Segoe UI" panose="020B0502040204020203" pitchFamily="34" charset="0"/>
                <a:cs typeface="Segoe UI" panose="020B0502040204020203" pitchFamily="34" charset="0"/>
              </a:rPr>
              <a:t>John Smith</a:t>
            </a:r>
          </a:p>
        </p:txBody>
      </p:sp>
      <p:cxnSp>
        <p:nvCxnSpPr>
          <p:cNvPr id="76" name="Straight Connector 75"/>
          <p:cNvCxnSpPr/>
          <p:nvPr/>
        </p:nvCxnSpPr>
        <p:spPr>
          <a:xfrm>
            <a:off x="-7129" y="1847868"/>
            <a:ext cx="9162292"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pic>
        <p:nvPicPr>
          <p:cNvPr id="77" name="Picture 9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19" y="564314"/>
            <a:ext cx="402202" cy="404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69" y="980176"/>
            <a:ext cx="2797132" cy="395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847977"/>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userDrawn="1"/>
        </p:nvGrpSpPr>
        <p:grpSpPr>
          <a:xfrm>
            <a:off x="-18280" y="-12464"/>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497519288"/>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30732"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62" name="Rectangle 61"/>
          <p:cNvSpPr/>
          <p:nvPr userDrawn="1"/>
        </p:nvSpPr>
        <p:spPr>
          <a:xfrm>
            <a:off x="-9138" y="559179"/>
            <a:ext cx="9161429" cy="629368"/>
          </a:xfrm>
          <a:prstGeom prst="rect">
            <a:avLst/>
          </a:prstGeom>
          <a:solidFill>
            <a:srgbClr val="00366B"/>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3" name="TextBox 62"/>
          <p:cNvSpPr txBox="1"/>
          <p:nvPr userDrawn="1"/>
        </p:nvSpPr>
        <p:spPr>
          <a:xfrm>
            <a:off x="4" y="704604"/>
            <a:ext cx="9126023" cy="311527"/>
          </a:xfrm>
          <a:prstGeom prst="rect">
            <a:avLst/>
          </a:prstGeom>
          <a:noFill/>
        </p:spPr>
        <p:txBody>
          <a:bodyPr wrap="square" rtlCol="0">
            <a:spAutoFit/>
          </a:bodyPr>
          <a:lstStyle/>
          <a:p>
            <a:pPr algn="ctr" defTabSz="1123944"/>
            <a:r>
              <a:rPr lang="en-US" sz="1400" dirty="0">
                <a:solidFill>
                  <a:prstClr val="white"/>
                </a:solidFill>
                <a:latin typeface="Segoe UI" pitchFamily="34" charset="0"/>
                <a:ea typeface="Segoe UI" pitchFamily="34" charset="0"/>
                <a:cs typeface="Segoe UI" pitchFamily="34" charset="0"/>
              </a:rPr>
              <a:t>Central Budget Entry</a:t>
            </a:r>
          </a:p>
        </p:txBody>
      </p:sp>
      <p:grpSp>
        <p:nvGrpSpPr>
          <p:cNvPr id="36" name="Group 35"/>
          <p:cNvGrpSpPr/>
          <p:nvPr userDrawn="1"/>
        </p:nvGrpSpPr>
        <p:grpSpPr>
          <a:xfrm>
            <a:off x="7606796" y="605276"/>
            <a:ext cx="931210" cy="615437"/>
            <a:chOff x="12583742" y="609724"/>
            <a:chExt cx="970333" cy="610281"/>
          </a:xfrm>
        </p:grpSpPr>
        <p:sp>
          <p:nvSpPr>
            <p:cNvPr id="37" name="TextBox 36"/>
            <p:cNvSpPr txBox="1"/>
            <p:nvPr userDrawn="1"/>
          </p:nvSpPr>
          <p:spPr>
            <a:xfrm>
              <a:off x="12583742" y="935998"/>
              <a:ext cx="970333" cy="284007"/>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User Name</a:t>
              </a:r>
              <a:endParaRPr lang="en-US" dirty="0" smtClean="0">
                <a:solidFill>
                  <a:prstClr val="white"/>
                </a:solidFill>
                <a:latin typeface="Webdings" pitchFamily="18" charset="2"/>
              </a:endParaRPr>
            </a:p>
          </p:txBody>
        </p:sp>
        <p:pic>
          <p:nvPicPr>
            <p:cNvPr id="38" name="Picture 159" descr="Z:\Metro\icons\MetroImages\white\settings.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2896378" y="609724"/>
              <a:ext cx="379529" cy="379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userDrawn="1"/>
        </p:nvGrpSpPr>
        <p:grpSpPr>
          <a:xfrm>
            <a:off x="8245981" y="614794"/>
            <a:ext cx="931210" cy="611241"/>
            <a:chOff x="8592427" y="607391"/>
            <a:chExt cx="970334" cy="603883"/>
          </a:xfrm>
        </p:grpSpPr>
        <p:pic>
          <p:nvPicPr>
            <p:cNvPr id="74" name="Picture 502" descr="C:\Users\leo.smith\AppData\Local\Temp\wz81e0\MetroImages\white\questionmark.pn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8894076" y="607391"/>
              <a:ext cx="365811" cy="36581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userDrawn="1"/>
          </p:nvSpPr>
          <p:spPr>
            <a:xfrm>
              <a:off x="8592427" y="927267"/>
              <a:ext cx="970334" cy="284007"/>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Help</a:t>
              </a:r>
              <a:endParaRPr lang="en-US" dirty="0" smtClean="0">
                <a:solidFill>
                  <a:prstClr val="white"/>
                </a:solidFill>
                <a:latin typeface="Webdings" pitchFamily="18" charset="2"/>
              </a:endParaRPr>
            </a:p>
          </p:txBody>
        </p:sp>
      </p:grpSp>
      <p:grpSp>
        <p:nvGrpSpPr>
          <p:cNvPr id="67" name="Group 66"/>
          <p:cNvGrpSpPr/>
          <p:nvPr userDrawn="1"/>
        </p:nvGrpSpPr>
        <p:grpSpPr>
          <a:xfrm>
            <a:off x="195121" y="601013"/>
            <a:ext cx="1907299" cy="616111"/>
            <a:chOff x="203319" y="653121"/>
            <a:chExt cx="1987432" cy="610949"/>
          </a:xfrm>
        </p:grpSpPr>
        <p:pic>
          <p:nvPicPr>
            <p:cNvPr id="68" name="Picture 160" descr="C:\Users\leo.smith\AppData\Local\Microsoft\Windows\Temporary Internet Files\Content.Outlook\9BH31R8V\home_icon_white.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78267" y="657475"/>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userDrawn="1"/>
          </p:nvSpPr>
          <p:spPr>
            <a:xfrm>
              <a:off x="203319" y="979192"/>
              <a:ext cx="525343"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Home</a:t>
              </a:r>
              <a:endParaRPr lang="en-US" dirty="0" smtClean="0">
                <a:solidFill>
                  <a:prstClr val="white"/>
                </a:solidFill>
                <a:latin typeface="Webdings" pitchFamily="18" charset="2"/>
              </a:endParaRPr>
            </a:p>
          </p:txBody>
        </p:sp>
        <p:pic>
          <p:nvPicPr>
            <p:cNvPr id="70" name="Picture 163" descr="C:\Users\leo.smith\AppData\Local\Microsoft\Windows\Temporary Internet Files\Content.Outlook\9BH31R8V\window_icon_white.png" hidden="1">
              <a:hlinkClick r:id="" action="ppaction://noaction"/>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652588" y="653121"/>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hidden="1">
              <a:hlinkClick r:id="" action="ppaction://noaction"/>
            </p:cNvPr>
            <p:cNvSpPr txBox="1"/>
            <p:nvPr userDrawn="1"/>
          </p:nvSpPr>
          <p:spPr>
            <a:xfrm>
              <a:off x="1504217" y="980063"/>
              <a:ext cx="686534"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Dashboard</a:t>
              </a:r>
              <a:endParaRPr lang="en-US" dirty="0" smtClean="0">
                <a:solidFill>
                  <a:prstClr val="white"/>
                </a:solidFill>
                <a:latin typeface="Webdings" pitchFamily="18" charset="2"/>
              </a:endParaRPr>
            </a:p>
          </p:txBody>
        </p:sp>
        <p:pic>
          <p:nvPicPr>
            <p:cNvPr id="72" name="Picture 2" descr="C:\Users\leo.smith\AppData\Local\Microsoft\Windows\Temporary Internet Files\Content.Outlook\9BH31R8V\browser_icon_white.png"/>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923924" y="657226"/>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hlinkClick r:id="" action="ppaction://noaction"/>
            </p:cNvPr>
            <p:cNvSpPr txBox="1"/>
            <p:nvPr userDrawn="1"/>
          </p:nvSpPr>
          <p:spPr>
            <a:xfrm>
              <a:off x="875567" y="980063"/>
              <a:ext cx="467457"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Menu</a:t>
              </a:r>
              <a:endParaRPr lang="en-US" dirty="0" smtClean="0">
                <a:solidFill>
                  <a:prstClr val="white"/>
                </a:solidFill>
                <a:latin typeface="Webdings" pitchFamily="18" charset="2"/>
              </a:endParaRPr>
            </a:p>
          </p:txBody>
        </p:sp>
      </p:grpSp>
    </p:spTree>
    <p:extLst>
      <p:ext uri="{BB962C8B-B14F-4D97-AF65-F5344CB8AC3E}">
        <p14:creationId xmlns:p14="http://schemas.microsoft.com/office/powerpoint/2010/main" val="4047947331"/>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18280" y="-12466"/>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819160540"/>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31756"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41" name="Rectangle 40"/>
          <p:cNvSpPr/>
          <p:nvPr/>
        </p:nvSpPr>
        <p:spPr>
          <a:xfrm>
            <a:off x="-18281" y="559179"/>
            <a:ext cx="9162282" cy="407238"/>
          </a:xfrm>
          <a:prstGeom prst="rect">
            <a:avLst/>
          </a:prstGeom>
          <a:solidFill>
            <a:srgbClr val="E6E6E6"/>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4" name="TextBox 63"/>
          <p:cNvSpPr txBox="1"/>
          <p:nvPr/>
        </p:nvSpPr>
        <p:spPr>
          <a:xfrm>
            <a:off x="-9139" y="617831"/>
            <a:ext cx="9164303" cy="280374"/>
          </a:xfrm>
          <a:prstGeom prst="rect">
            <a:avLst/>
          </a:prstGeom>
          <a:noFill/>
        </p:spPr>
        <p:txBody>
          <a:bodyPr wrap="square" rtlCol="0">
            <a:spAutoFit/>
          </a:bodyPr>
          <a:lstStyle/>
          <a:p>
            <a:pPr algn="ctr" defTabSz="1123944"/>
            <a:r>
              <a:rPr lang="en-US" sz="1200" dirty="0">
                <a:solidFill>
                  <a:prstClr val="black"/>
                </a:solidFill>
                <a:latin typeface="Segoe UI" pitchFamily="34" charset="0"/>
                <a:ea typeface="Segoe UI" pitchFamily="34" charset="0"/>
                <a:cs typeface="Segoe UI" pitchFamily="34" charset="0"/>
              </a:rPr>
              <a:t>Budget Scenarios</a:t>
            </a:r>
          </a:p>
        </p:txBody>
      </p:sp>
      <p:cxnSp>
        <p:nvCxnSpPr>
          <p:cNvPr id="65" name="Straight Connector 64"/>
          <p:cNvCxnSpPr/>
          <p:nvPr/>
        </p:nvCxnSpPr>
        <p:spPr>
          <a:xfrm>
            <a:off x="2876" y="963974"/>
            <a:ext cx="9152288"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365495" y="642737"/>
            <a:ext cx="789667" cy="400110"/>
          </a:xfrm>
          <a:prstGeom prst="rect">
            <a:avLst/>
          </a:prstGeom>
          <a:noFill/>
        </p:spPr>
        <p:txBody>
          <a:bodyPr wrap="square" rtlCol="0">
            <a:spAutoFit/>
          </a:bodyPr>
          <a:lstStyle/>
          <a:p>
            <a:pPr defTabSz="1123944"/>
            <a:r>
              <a:rPr lang="en-US" sz="1000" dirty="0">
                <a:solidFill>
                  <a:prstClr val="black"/>
                </a:solidFill>
                <a:latin typeface="Segoe UI" panose="020B0502040204020203" pitchFamily="34" charset="0"/>
                <a:ea typeface="Segoe UI" panose="020B0502040204020203" pitchFamily="34" charset="0"/>
                <a:cs typeface="Segoe UI" panose="020B0502040204020203" pitchFamily="34" charset="0"/>
              </a:rPr>
              <a:t>John Smith</a:t>
            </a:r>
          </a:p>
        </p:txBody>
      </p:sp>
      <p:cxnSp>
        <p:nvCxnSpPr>
          <p:cNvPr id="76" name="Straight Connector 75"/>
          <p:cNvCxnSpPr/>
          <p:nvPr/>
        </p:nvCxnSpPr>
        <p:spPr>
          <a:xfrm>
            <a:off x="-7129" y="1847868"/>
            <a:ext cx="9162292"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pic>
        <p:nvPicPr>
          <p:cNvPr id="77" name="Picture 9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19" y="564314"/>
            <a:ext cx="402202" cy="404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69" y="980175"/>
            <a:ext cx="2797132" cy="395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439677"/>
      </p:ext>
    </p:extLst>
  </p:cSld>
  <p:clrMap bg1="lt1" tx1="dk1" bg2="lt2" tx2="dk2" accent1="accent1" accent2="accent2" accent3="accent3" accent4="accent4" accent5="accent5" accent6="accent6" hlink="hlink" folHlink="folHlink"/>
  <p:sldLayoutIdLst>
    <p:sldLayoutId id="2147483669"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18280" y="-12467"/>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2218440789"/>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32780"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62" name="Rectangle 61"/>
          <p:cNvSpPr/>
          <p:nvPr/>
        </p:nvSpPr>
        <p:spPr>
          <a:xfrm>
            <a:off x="-9141" y="559179"/>
            <a:ext cx="9161429" cy="629368"/>
          </a:xfrm>
          <a:prstGeom prst="rect">
            <a:avLst/>
          </a:prstGeom>
          <a:solidFill>
            <a:srgbClr val="00366B"/>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3" name="TextBox 62"/>
          <p:cNvSpPr txBox="1"/>
          <p:nvPr/>
        </p:nvSpPr>
        <p:spPr>
          <a:xfrm>
            <a:off x="1" y="704601"/>
            <a:ext cx="9126023" cy="311527"/>
          </a:xfrm>
          <a:prstGeom prst="rect">
            <a:avLst/>
          </a:prstGeom>
          <a:noFill/>
        </p:spPr>
        <p:txBody>
          <a:bodyPr wrap="square" rtlCol="0">
            <a:spAutoFit/>
          </a:bodyPr>
          <a:lstStyle/>
          <a:p>
            <a:pPr algn="ctr" defTabSz="1123944"/>
            <a:r>
              <a:rPr lang="en-US" sz="1400" dirty="0">
                <a:solidFill>
                  <a:prstClr val="white"/>
                </a:solidFill>
                <a:latin typeface="Segoe UI" pitchFamily="34" charset="0"/>
                <a:ea typeface="Segoe UI" pitchFamily="34" charset="0"/>
                <a:cs typeface="Segoe UI" pitchFamily="34" charset="0"/>
              </a:rPr>
              <a:t>Grant Manager</a:t>
            </a:r>
          </a:p>
        </p:txBody>
      </p:sp>
      <p:grpSp>
        <p:nvGrpSpPr>
          <p:cNvPr id="36" name="Group 35"/>
          <p:cNvGrpSpPr/>
          <p:nvPr/>
        </p:nvGrpSpPr>
        <p:grpSpPr>
          <a:xfrm>
            <a:off x="7606796" y="605273"/>
            <a:ext cx="931210" cy="615437"/>
            <a:chOff x="12583742" y="609724"/>
            <a:chExt cx="970333" cy="610281"/>
          </a:xfrm>
        </p:grpSpPr>
        <p:sp>
          <p:nvSpPr>
            <p:cNvPr id="37" name="TextBox 36"/>
            <p:cNvSpPr txBox="1"/>
            <p:nvPr userDrawn="1"/>
          </p:nvSpPr>
          <p:spPr>
            <a:xfrm>
              <a:off x="12583742" y="935998"/>
              <a:ext cx="970333" cy="284007"/>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User Name</a:t>
              </a:r>
              <a:endParaRPr lang="en-US" dirty="0" smtClean="0">
                <a:solidFill>
                  <a:prstClr val="white"/>
                </a:solidFill>
                <a:latin typeface="Webdings" pitchFamily="18" charset="2"/>
              </a:endParaRPr>
            </a:p>
          </p:txBody>
        </p:sp>
        <p:pic>
          <p:nvPicPr>
            <p:cNvPr id="38" name="Picture 159" descr="Z:\Metro\icons\MetroImages\white\settings.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2896378" y="609724"/>
              <a:ext cx="379529" cy="379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8245981" y="614791"/>
            <a:ext cx="931210" cy="607781"/>
            <a:chOff x="8592427" y="607391"/>
            <a:chExt cx="970334" cy="600465"/>
          </a:xfrm>
        </p:grpSpPr>
        <p:pic>
          <p:nvPicPr>
            <p:cNvPr id="74" name="Picture 502" descr="C:\Users\leo.smith\AppData\Local\Temp\wz81e0\MetroImages\white\questionmark.pn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8894076" y="607391"/>
              <a:ext cx="365811" cy="36581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userDrawn="1"/>
          </p:nvSpPr>
          <p:spPr>
            <a:xfrm>
              <a:off x="8592427" y="927267"/>
              <a:ext cx="970334" cy="280589"/>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Help</a:t>
              </a:r>
              <a:endParaRPr lang="en-US" dirty="0" smtClean="0">
                <a:solidFill>
                  <a:prstClr val="white"/>
                </a:solidFill>
                <a:latin typeface="Webdings" pitchFamily="18" charset="2"/>
              </a:endParaRPr>
            </a:p>
          </p:txBody>
        </p:sp>
      </p:grpSp>
      <p:grpSp>
        <p:nvGrpSpPr>
          <p:cNvPr id="67" name="Group 66"/>
          <p:cNvGrpSpPr/>
          <p:nvPr/>
        </p:nvGrpSpPr>
        <p:grpSpPr>
          <a:xfrm>
            <a:off x="195121" y="601010"/>
            <a:ext cx="1907299" cy="616111"/>
            <a:chOff x="203319" y="653121"/>
            <a:chExt cx="1987432" cy="610949"/>
          </a:xfrm>
        </p:grpSpPr>
        <p:pic>
          <p:nvPicPr>
            <p:cNvPr id="68" name="Picture 160" descr="C:\Users\leo.smith\AppData\Local\Microsoft\Windows\Temporary Internet Files\Content.Outlook\9BH31R8V\home_icon_white.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78267" y="657475"/>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userDrawn="1"/>
          </p:nvSpPr>
          <p:spPr>
            <a:xfrm>
              <a:off x="203319" y="979192"/>
              <a:ext cx="525343"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Home</a:t>
              </a:r>
              <a:endParaRPr lang="en-US" dirty="0" smtClean="0">
                <a:solidFill>
                  <a:prstClr val="white"/>
                </a:solidFill>
                <a:latin typeface="Webdings" pitchFamily="18" charset="2"/>
              </a:endParaRPr>
            </a:p>
          </p:txBody>
        </p:sp>
        <p:pic>
          <p:nvPicPr>
            <p:cNvPr id="70" name="Picture 163" descr="C:\Users\leo.smith\AppData\Local\Microsoft\Windows\Temporary Internet Files\Content.Outlook\9BH31R8V\window_icon_white.png" hidden="1">
              <a:hlinkClick r:id="" action="ppaction://noaction"/>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652588" y="653121"/>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hidden="1">
              <a:hlinkClick r:id="" action="ppaction://noaction"/>
            </p:cNvPr>
            <p:cNvSpPr txBox="1"/>
            <p:nvPr userDrawn="1"/>
          </p:nvSpPr>
          <p:spPr>
            <a:xfrm>
              <a:off x="1504217" y="980063"/>
              <a:ext cx="686534"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Dashboard</a:t>
              </a:r>
              <a:endParaRPr lang="en-US" dirty="0" smtClean="0">
                <a:solidFill>
                  <a:prstClr val="white"/>
                </a:solidFill>
                <a:latin typeface="Webdings" pitchFamily="18" charset="2"/>
              </a:endParaRPr>
            </a:p>
          </p:txBody>
        </p:sp>
        <p:pic>
          <p:nvPicPr>
            <p:cNvPr id="72" name="Picture 2" descr="C:\Users\leo.smith\AppData\Local\Microsoft\Windows\Temporary Internet Files\Content.Outlook\9BH31R8V\browser_icon_white.png"/>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923924" y="657226"/>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hlinkClick r:id="" action="ppaction://noaction"/>
            </p:cNvPr>
            <p:cNvSpPr txBox="1"/>
            <p:nvPr userDrawn="1"/>
          </p:nvSpPr>
          <p:spPr>
            <a:xfrm>
              <a:off x="875567" y="980063"/>
              <a:ext cx="467457"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Menu</a:t>
              </a:r>
              <a:endParaRPr lang="en-US" dirty="0" smtClean="0">
                <a:solidFill>
                  <a:prstClr val="white"/>
                </a:solidFill>
                <a:latin typeface="Webdings" pitchFamily="18" charset="2"/>
              </a:endParaRPr>
            </a:p>
          </p:txBody>
        </p:sp>
      </p:grpSp>
    </p:spTree>
    <p:extLst>
      <p:ext uri="{BB962C8B-B14F-4D97-AF65-F5344CB8AC3E}">
        <p14:creationId xmlns:p14="http://schemas.microsoft.com/office/powerpoint/2010/main" val="828463643"/>
      </p:ext>
    </p:extLst>
  </p:cSld>
  <p:clrMap bg1="lt1" tx1="dk1" bg2="lt2" tx2="dk2" accent1="accent1" accent2="accent2" accent3="accent3" accent4="accent4" accent5="accent5" accent6="accent6" hlink="hlink" folHlink="folHlink"/>
  <p:sldLayoutIdLst>
    <p:sldLayoutId id="2147483671"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18280" y="-12467"/>
            <a:ext cx="9162280" cy="770093"/>
            <a:chOff x="0" y="-12317"/>
            <a:chExt cx="9547223" cy="760823"/>
          </a:xfrm>
        </p:grpSpPr>
        <p:sp>
          <p:nvSpPr>
            <p:cNvPr id="42" name="Rectangle 41"/>
            <p:cNvSpPr/>
            <p:nvPr userDrawn="1"/>
          </p:nvSpPr>
          <p:spPr>
            <a:xfrm>
              <a:off x="0" y="1"/>
              <a:ext cx="9547223" cy="748505"/>
            </a:xfrm>
            <a:prstGeom prst="rect">
              <a:avLst/>
            </a:prstGeom>
            <a:solidFill>
              <a:srgbClr val="40528F"/>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7518" tIns="48759" rIns="97518" bIns="48759" rtlCol="0" anchor="ctr"/>
            <a:lstStyle/>
            <a:p>
              <a:pPr algn="ctr" defTabSz="1123944"/>
              <a:endParaRPr lang="en-US" sz="2200" dirty="0">
                <a:solidFill>
                  <a:prstClr val="black"/>
                </a:solidFill>
                <a:ea typeface="Segoe UI" pitchFamily="34" charset="0"/>
                <a:cs typeface="Segoe UI" pitchFamily="34" charset="0"/>
              </a:endParaRPr>
            </a:p>
          </p:txBody>
        </p:sp>
        <p:grpSp>
          <p:nvGrpSpPr>
            <p:cNvPr id="43" name="Group 42"/>
            <p:cNvGrpSpPr/>
            <p:nvPr userDrawn="1"/>
          </p:nvGrpSpPr>
          <p:grpSpPr>
            <a:xfrm>
              <a:off x="87552" y="-12317"/>
              <a:ext cx="9440939" cy="621487"/>
              <a:chOff x="87552" y="-12317"/>
              <a:chExt cx="9440939" cy="621487"/>
            </a:xfrm>
          </p:grpSpPr>
          <p:grpSp>
            <p:nvGrpSpPr>
              <p:cNvPr id="44" name="Group 43"/>
              <p:cNvGrpSpPr/>
              <p:nvPr userDrawn="1"/>
            </p:nvGrpSpPr>
            <p:grpSpPr>
              <a:xfrm>
                <a:off x="8743097" y="269628"/>
                <a:ext cx="785394" cy="339542"/>
                <a:chOff x="6043574" y="47012"/>
                <a:chExt cx="1028479" cy="457200"/>
              </a:xfrm>
            </p:grpSpPr>
            <p:pic>
              <p:nvPicPr>
                <p:cNvPr id="59" name="Picture 12" descr="C:\Users\john.dawson\Desktop\DesktopCleanup\black\white, without circle\setting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614853" y="470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3" descr="C:\Users\john.dawson\Desktop\DesktopCleanup\black\white, without circle\favs.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300531" y="63374"/>
                  <a:ext cx="391552" cy="3915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Object 60"/>
                <p:cNvGraphicFramePr>
                  <a:graphicFrameLocks noChangeAspect="1"/>
                </p:cNvGraphicFramePr>
                <p:nvPr userDrawn="1">
                  <p:extLst>
                    <p:ext uri="{D42A27DB-BD31-4B8C-83A1-F6EECF244321}">
                      <p14:modId xmlns:p14="http://schemas.microsoft.com/office/powerpoint/2010/main" val="1807832346"/>
                    </p:ext>
                  </p:extLst>
                </p:nvPr>
              </p:nvGraphicFramePr>
              <p:xfrm>
                <a:off x="6043574" y="145675"/>
                <a:ext cx="257776" cy="237274"/>
              </p:xfrm>
              <a:graphic>
                <a:graphicData uri="http://schemas.openxmlformats.org/presentationml/2006/ole">
                  <mc:AlternateContent xmlns:mc="http://schemas.openxmlformats.org/markup-compatibility/2006">
                    <mc:Choice xmlns:v="urn:schemas-microsoft-com:vml" Requires="v">
                      <p:oleObj spid="_x0000_s33804" name="Visio" r:id="rId6" imgW="333614" imgH="309664" progId="Visio.Drawing.11">
                        <p:embed/>
                      </p:oleObj>
                    </mc:Choice>
                    <mc:Fallback>
                      <p:oleObj name="Visio" r:id="rId6" imgW="333614" imgH="309664"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574" y="145675"/>
                              <a:ext cx="257776" cy="237274"/>
                            </a:xfrm>
                            <a:prstGeom prst="rect">
                              <a:avLst/>
                            </a:prstGeom>
                            <a:noFill/>
                            <a:ln>
                              <a:noFill/>
                            </a:ln>
                            <a:effectLst/>
                          </p:spPr>
                        </p:pic>
                      </p:oleObj>
                    </mc:Fallback>
                  </mc:AlternateContent>
                </a:graphicData>
              </a:graphic>
            </p:graphicFrame>
          </p:grpSp>
          <p:grpSp>
            <p:nvGrpSpPr>
              <p:cNvPr id="45" name="Group 44"/>
              <p:cNvGrpSpPr/>
              <p:nvPr userDrawn="1"/>
            </p:nvGrpSpPr>
            <p:grpSpPr>
              <a:xfrm>
                <a:off x="87552" y="178369"/>
                <a:ext cx="4789249" cy="372641"/>
                <a:chOff x="87552" y="178369"/>
                <a:chExt cx="4789249" cy="372641"/>
              </a:xfrm>
            </p:grpSpPr>
            <p:sp>
              <p:nvSpPr>
                <p:cNvPr id="51" name="Rectangle 50"/>
                <p:cNvSpPr/>
                <p:nvPr userDrawn="1"/>
              </p:nvSpPr>
              <p:spPr>
                <a:xfrm>
                  <a:off x="798536" y="259899"/>
                  <a:ext cx="4078265" cy="246888"/>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lIns="91428" tIns="45714" rIns="91428" bIns="45714" rtlCol="0" anchor="ctr"/>
                <a:lstStyle/>
                <a:p>
                  <a:pPr defTabSz="1123944"/>
                  <a:endParaRPr lang="en-US" sz="900" dirty="0">
                    <a:solidFill>
                      <a:prstClr val="black">
                        <a:lumMod val="75000"/>
                        <a:lumOff val="25000"/>
                      </a:prstClr>
                    </a:solidFill>
                    <a:ea typeface="Segoe UI" pitchFamily="34" charset="0"/>
                    <a:cs typeface="Segoe UI" pitchFamily="34" charset="0"/>
                  </a:endParaRPr>
                </a:p>
              </p:txBody>
            </p:sp>
            <p:pic>
              <p:nvPicPr>
                <p:cNvPr id="52" name="Picture 21" descr="C:\Users\john.dawson\Desktop\DesktopCleanup\black\white\back.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552" y="178369"/>
                  <a:ext cx="372641" cy="372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C:\Users\john.dawson\Desktop\DesktopCleanup\black\white\next.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5301" y="271995"/>
                  <a:ext cx="238125" cy="23812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userDrawn="1"/>
              </p:nvGrpSpPr>
              <p:grpSpPr>
                <a:xfrm>
                  <a:off x="4162425" y="271994"/>
                  <a:ext cx="689842" cy="237460"/>
                  <a:chOff x="5873166" y="281519"/>
                  <a:chExt cx="689842" cy="237460"/>
                </a:xfrm>
              </p:grpSpPr>
              <p:pic>
                <p:nvPicPr>
                  <p:cNvPr id="55" name="Picture 54"/>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73166" y="290379"/>
                    <a:ext cx="228600" cy="228600"/>
                  </a:xfrm>
                  <a:prstGeom prst="rect">
                    <a:avLst/>
                  </a:prstGeom>
                </p:spPr>
              </p:pic>
              <p:pic>
                <p:nvPicPr>
                  <p:cNvPr id="56" name="Picture 55"/>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408" y="281519"/>
                    <a:ext cx="228600" cy="228600"/>
                  </a:xfrm>
                  <a:prstGeom prst="rect">
                    <a:avLst/>
                  </a:prstGeom>
                </p:spPr>
              </p:pic>
              <p:pic>
                <p:nvPicPr>
                  <p:cNvPr id="57" name="Picture 56"/>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054140" y="311481"/>
                    <a:ext cx="185017" cy="185017"/>
                  </a:xfrm>
                  <a:prstGeom prst="rect">
                    <a:avLst/>
                  </a:prstGeom>
                </p:spPr>
              </p:pic>
              <p:pic>
                <p:nvPicPr>
                  <p:cNvPr id="58" name="Picture 146" descr="http://t1.gstatic.com/images?q=tbn:ANd9GcQtdf6Sk2PYmLaPT38Sh0MGonUG43GRPKfWezNOnccZym-Php9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238874" y="332319"/>
                    <a:ext cx="130175" cy="13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userDrawn="1"/>
            </p:nvGrpSpPr>
            <p:grpSpPr>
              <a:xfrm>
                <a:off x="4914901" y="259899"/>
                <a:ext cx="1867274" cy="283025"/>
                <a:chOff x="6665617" y="307523"/>
                <a:chExt cx="1867274" cy="283025"/>
              </a:xfrm>
            </p:grpSpPr>
            <p:sp>
              <p:nvSpPr>
                <p:cNvPr id="48" name="Rectangle 47"/>
                <p:cNvSpPr/>
                <p:nvPr userDrawn="1"/>
              </p:nvSpPr>
              <p:spPr>
                <a:xfrm>
                  <a:off x="6665617" y="307523"/>
                  <a:ext cx="1867274" cy="283025"/>
                </a:xfrm>
                <a:prstGeom prst="rect">
                  <a:avLst/>
                </a:prstGeom>
                <a:solidFill>
                  <a:schemeClr val="bg1"/>
                </a:solidFill>
                <a:ln w="3175">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defTabSz="1123944"/>
                  <a:r>
                    <a:rPr lang="en-US" sz="900" dirty="0">
                      <a:solidFill>
                        <a:prstClr val="black">
                          <a:lumMod val="75000"/>
                          <a:lumOff val="25000"/>
                        </a:prstClr>
                      </a:solidFill>
                      <a:ea typeface="Segoe UI" pitchFamily="34" charset="0"/>
                      <a:cs typeface="Segoe UI" pitchFamily="34" charset="0"/>
                    </a:rPr>
                    <a:t>UR  </a:t>
                  </a:r>
                  <a:r>
                    <a:rPr lang="en-US" sz="1000" dirty="0">
                      <a:solidFill>
                        <a:prstClr val="black">
                          <a:lumMod val="75000"/>
                          <a:lumOff val="25000"/>
                        </a:prstClr>
                      </a:solidFill>
                      <a:ea typeface="Segoe UI" pitchFamily="34" charset="0"/>
                      <a:cs typeface="Segoe UI" pitchFamily="34" charset="0"/>
                    </a:rPr>
                    <a:t>Tyler Technologies</a:t>
                  </a:r>
                </a:p>
              </p:txBody>
            </p:sp>
            <p:pic>
              <p:nvPicPr>
                <p:cNvPr id="49" name="Picture 14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672908" y="340033"/>
                  <a:ext cx="23786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4667" y="343667"/>
                  <a:ext cx="228600" cy="228600"/>
                </a:xfrm>
                <a:prstGeom prst="rect">
                  <a:avLst/>
                </a:prstGeom>
              </p:spPr>
            </p:pic>
          </p:grpSp>
          <p:sp>
            <p:nvSpPr>
              <p:cNvPr id="47" name="TextBox 46"/>
              <p:cNvSpPr txBox="1"/>
              <p:nvPr userDrawn="1"/>
            </p:nvSpPr>
            <p:spPr>
              <a:xfrm>
                <a:off x="8669335" y="-12317"/>
                <a:ext cx="801049" cy="456096"/>
              </a:xfrm>
              <a:prstGeom prst="rect">
                <a:avLst/>
              </a:prstGeom>
              <a:noFill/>
            </p:spPr>
            <p:txBody>
              <a:bodyPr wrap="square" lIns="91428" tIns="45714" rIns="91428" bIns="45714" rtlCol="0">
                <a:spAutoFit/>
              </a:bodyPr>
              <a:lstStyle/>
              <a:p>
                <a:pPr defTabSz="1123944"/>
                <a:r>
                  <a:rPr lang="en-US" sz="1200" dirty="0">
                    <a:solidFill>
                      <a:prstClr val="white"/>
                    </a:solidFill>
                    <a:latin typeface="Webdings" pitchFamily="18" charset="2"/>
                  </a:rPr>
                  <a:t>0 2 r</a:t>
                </a:r>
              </a:p>
            </p:txBody>
          </p:sp>
        </p:grpSp>
      </p:grpSp>
      <p:sp>
        <p:nvSpPr>
          <p:cNvPr id="62" name="Rectangle 61"/>
          <p:cNvSpPr/>
          <p:nvPr/>
        </p:nvSpPr>
        <p:spPr>
          <a:xfrm>
            <a:off x="-9141" y="559179"/>
            <a:ext cx="9161429" cy="629368"/>
          </a:xfrm>
          <a:prstGeom prst="rect">
            <a:avLst/>
          </a:prstGeom>
          <a:solidFill>
            <a:srgbClr val="00366B"/>
          </a:solidFill>
          <a:ln w="3175">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defTabSz="1123944"/>
            <a:endParaRPr lang="en-US" sz="900" dirty="0">
              <a:solidFill>
                <a:prstClr val="black"/>
              </a:solidFill>
              <a:latin typeface="Segoe UI" pitchFamily="34" charset="0"/>
              <a:ea typeface="Segoe UI" pitchFamily="34" charset="0"/>
              <a:cs typeface="Segoe UI" pitchFamily="34" charset="0"/>
            </a:endParaRPr>
          </a:p>
        </p:txBody>
      </p:sp>
      <p:sp>
        <p:nvSpPr>
          <p:cNvPr id="63" name="TextBox 62"/>
          <p:cNvSpPr txBox="1"/>
          <p:nvPr/>
        </p:nvSpPr>
        <p:spPr>
          <a:xfrm>
            <a:off x="1" y="704601"/>
            <a:ext cx="9126023" cy="311527"/>
          </a:xfrm>
          <a:prstGeom prst="rect">
            <a:avLst/>
          </a:prstGeom>
          <a:noFill/>
        </p:spPr>
        <p:txBody>
          <a:bodyPr wrap="square" rtlCol="0">
            <a:spAutoFit/>
          </a:bodyPr>
          <a:lstStyle/>
          <a:p>
            <a:pPr algn="ctr" defTabSz="1123944"/>
            <a:r>
              <a:rPr lang="en-US" sz="1400" dirty="0">
                <a:solidFill>
                  <a:prstClr val="white"/>
                </a:solidFill>
                <a:latin typeface="Segoe UI" pitchFamily="34" charset="0"/>
                <a:ea typeface="Segoe UI" pitchFamily="34" charset="0"/>
                <a:cs typeface="Segoe UI" pitchFamily="34" charset="0"/>
              </a:rPr>
              <a:t>Grant Manager</a:t>
            </a:r>
          </a:p>
        </p:txBody>
      </p:sp>
      <p:grpSp>
        <p:nvGrpSpPr>
          <p:cNvPr id="36" name="Group 35"/>
          <p:cNvGrpSpPr/>
          <p:nvPr/>
        </p:nvGrpSpPr>
        <p:grpSpPr>
          <a:xfrm>
            <a:off x="7606796" y="605273"/>
            <a:ext cx="931210" cy="615437"/>
            <a:chOff x="12583742" y="609724"/>
            <a:chExt cx="970333" cy="610281"/>
          </a:xfrm>
        </p:grpSpPr>
        <p:sp>
          <p:nvSpPr>
            <p:cNvPr id="37" name="TextBox 36"/>
            <p:cNvSpPr txBox="1"/>
            <p:nvPr userDrawn="1"/>
          </p:nvSpPr>
          <p:spPr>
            <a:xfrm>
              <a:off x="12583742" y="935998"/>
              <a:ext cx="970333" cy="284007"/>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User Name</a:t>
              </a:r>
              <a:endParaRPr lang="en-US" dirty="0" smtClean="0">
                <a:solidFill>
                  <a:prstClr val="white"/>
                </a:solidFill>
                <a:latin typeface="Webdings" pitchFamily="18" charset="2"/>
              </a:endParaRPr>
            </a:p>
          </p:txBody>
        </p:sp>
        <p:pic>
          <p:nvPicPr>
            <p:cNvPr id="38" name="Picture 159" descr="Z:\Metro\icons\MetroImages\white\settings.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2896378" y="609724"/>
              <a:ext cx="379529" cy="379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8245981" y="614791"/>
            <a:ext cx="931210" cy="607781"/>
            <a:chOff x="8592427" y="607391"/>
            <a:chExt cx="970334" cy="600465"/>
          </a:xfrm>
        </p:grpSpPr>
        <p:pic>
          <p:nvPicPr>
            <p:cNvPr id="74" name="Picture 502" descr="C:\Users\leo.smith\AppData\Local\Temp\wz81e0\MetroImages\white\questionmark.pn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8894076" y="607391"/>
              <a:ext cx="365811" cy="36581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userDrawn="1"/>
          </p:nvSpPr>
          <p:spPr>
            <a:xfrm>
              <a:off x="8592427" y="927267"/>
              <a:ext cx="970334" cy="280589"/>
            </a:xfrm>
            <a:prstGeom prst="rect">
              <a:avLst/>
            </a:prstGeom>
            <a:noFill/>
          </p:spPr>
          <p:txBody>
            <a:bodyPr wrap="square" lIns="116163" tIns="58080" rIns="116163"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Help</a:t>
              </a:r>
              <a:endParaRPr lang="en-US" dirty="0" smtClean="0">
                <a:solidFill>
                  <a:prstClr val="white"/>
                </a:solidFill>
                <a:latin typeface="Webdings" pitchFamily="18" charset="2"/>
              </a:endParaRPr>
            </a:p>
          </p:txBody>
        </p:sp>
      </p:grpSp>
      <p:grpSp>
        <p:nvGrpSpPr>
          <p:cNvPr id="67" name="Group 66"/>
          <p:cNvGrpSpPr/>
          <p:nvPr/>
        </p:nvGrpSpPr>
        <p:grpSpPr>
          <a:xfrm>
            <a:off x="195121" y="601010"/>
            <a:ext cx="1907299" cy="616111"/>
            <a:chOff x="203319" y="653121"/>
            <a:chExt cx="1987432" cy="610949"/>
          </a:xfrm>
        </p:grpSpPr>
        <p:pic>
          <p:nvPicPr>
            <p:cNvPr id="68" name="Picture 160" descr="C:\Users\leo.smith\AppData\Local\Microsoft\Windows\Temporary Internet Files\Content.Outlook\9BH31R8V\home_icon_white.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278267" y="657475"/>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userDrawn="1"/>
          </p:nvSpPr>
          <p:spPr>
            <a:xfrm>
              <a:off x="203319" y="979192"/>
              <a:ext cx="525343"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Home</a:t>
              </a:r>
              <a:endParaRPr lang="en-US" dirty="0" smtClean="0">
                <a:solidFill>
                  <a:prstClr val="white"/>
                </a:solidFill>
                <a:latin typeface="Webdings" pitchFamily="18" charset="2"/>
              </a:endParaRPr>
            </a:p>
          </p:txBody>
        </p:sp>
        <p:pic>
          <p:nvPicPr>
            <p:cNvPr id="70" name="Picture 163" descr="C:\Users\leo.smith\AppData\Local\Microsoft\Windows\Temporary Internet Files\Content.Outlook\9BH31R8V\window_icon_white.png" hidden="1">
              <a:hlinkClick r:id="" action="ppaction://noaction"/>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652588" y="653121"/>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hidden="1">
              <a:hlinkClick r:id="" action="ppaction://noaction"/>
            </p:cNvPr>
            <p:cNvSpPr txBox="1"/>
            <p:nvPr userDrawn="1"/>
          </p:nvSpPr>
          <p:spPr>
            <a:xfrm>
              <a:off x="1504217" y="980063"/>
              <a:ext cx="686534"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Dashboard</a:t>
              </a:r>
              <a:endParaRPr lang="en-US" dirty="0" smtClean="0">
                <a:solidFill>
                  <a:prstClr val="white"/>
                </a:solidFill>
                <a:latin typeface="Webdings" pitchFamily="18" charset="2"/>
              </a:endParaRPr>
            </a:p>
          </p:txBody>
        </p:sp>
        <p:pic>
          <p:nvPicPr>
            <p:cNvPr id="72" name="Picture 2" descr="C:\Users\leo.smith\AppData\Local\Microsoft\Windows\Temporary Internet Files\Content.Outlook\9BH31R8V\browser_icon_white.png"/>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923924" y="657226"/>
              <a:ext cx="381000" cy="37719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hlinkClick r:id="" action="ppaction://noaction"/>
            </p:cNvPr>
            <p:cNvSpPr txBox="1"/>
            <p:nvPr userDrawn="1"/>
          </p:nvSpPr>
          <p:spPr>
            <a:xfrm>
              <a:off x="875567" y="980063"/>
              <a:ext cx="467457" cy="284007"/>
            </a:xfrm>
            <a:prstGeom prst="rect">
              <a:avLst/>
            </a:prstGeom>
            <a:noFill/>
          </p:spPr>
          <p:txBody>
            <a:bodyPr wrap="square" lIns="45720" tIns="58080" rIns="45720" bIns="58080" rtlCol="0">
              <a:spAutoFit/>
            </a:bodyPr>
            <a:lstStyle>
              <a:defPPr>
                <a:defRPr lang="en-US"/>
              </a:defPPr>
              <a:lvl1pPr marL="114300" indent="-114300" defTabSz="1017678">
                <a:lnSpc>
                  <a:spcPts val="1300"/>
                </a:lnSpc>
                <a:buClr>
                  <a:srgbClr val="ED5D0C"/>
                </a:buClr>
                <a:buFont typeface="Wingdings" pitchFamily="2" charset="2"/>
                <a:buChar char="§"/>
                <a:defRPr sz="900">
                  <a:solidFill>
                    <a:srgbClr val="00B0F0"/>
                  </a:solidFill>
                  <a:latin typeface="Segoe UI" pitchFamily="34" charset="0"/>
                  <a:ea typeface="Segoe UI" pitchFamily="34" charset="0"/>
                  <a:cs typeface="Segoe UI" pitchFamily="34" charset="0"/>
                </a:defRPr>
              </a:lvl1pPr>
              <a:lvl2pPr marL="509376" defTabSz="1018752"/>
              <a:lvl3pPr marL="1018752" defTabSz="1018752"/>
              <a:lvl4pPr marL="1528129" defTabSz="1018752"/>
              <a:lvl5pPr marL="2037506" defTabSz="1018752"/>
              <a:lvl6pPr marL="2546882" defTabSz="1018752"/>
              <a:lvl7pPr marL="3056259" defTabSz="1018752"/>
              <a:lvl8pPr marL="3565635" defTabSz="1018752"/>
              <a:lvl9pPr marL="4075011" defTabSz="1018752"/>
            </a:lstStyle>
            <a:p>
              <a:pPr marL="0" indent="0" algn="ctr">
                <a:buFont typeface="Wingdings" pitchFamily="2" charset="2"/>
                <a:buNone/>
              </a:pPr>
              <a:r>
                <a:rPr lang="en-US" dirty="0" smtClean="0">
                  <a:solidFill>
                    <a:prstClr val="white"/>
                  </a:solidFill>
                </a:rPr>
                <a:t>Menu</a:t>
              </a:r>
              <a:endParaRPr lang="en-US" dirty="0" smtClean="0">
                <a:solidFill>
                  <a:prstClr val="white"/>
                </a:solidFill>
                <a:latin typeface="Webdings" pitchFamily="18" charset="2"/>
              </a:endParaRPr>
            </a:p>
          </p:txBody>
        </p:sp>
      </p:grpSp>
    </p:spTree>
    <p:extLst>
      <p:ext uri="{BB962C8B-B14F-4D97-AF65-F5344CB8AC3E}">
        <p14:creationId xmlns:p14="http://schemas.microsoft.com/office/powerpoint/2010/main" val="827004311"/>
      </p:ext>
    </p:extLst>
  </p:cSld>
  <p:clrMap bg1="lt1" tx1="dk1" bg2="lt2" tx2="dk2" accent1="accent1" accent2="accent2" accent3="accent3" accent4="accent4" accent5="accent5" accent6="accent6" hlink="hlink" folHlink="folHlink"/>
  <p:sldLayoutIdLst>
    <p:sldLayoutId id="2147483673" r:id="rId1"/>
  </p:sldLayoutIdLst>
  <p:txStyles>
    <p:titleStyle>
      <a:lvl1pPr algn="ctr" defTabSz="1123944" rtl="0" eaLnBrk="1" latinLnBrk="0" hangingPunct="1">
        <a:spcBef>
          <a:spcPct val="0"/>
        </a:spcBef>
        <a:buNone/>
        <a:defRPr sz="5400" kern="1200">
          <a:solidFill>
            <a:schemeClr val="tx1"/>
          </a:solidFill>
          <a:latin typeface="+mj-lt"/>
          <a:ea typeface="+mj-ea"/>
          <a:cs typeface="+mj-cs"/>
        </a:defRPr>
      </a:lvl1pPr>
    </p:titleStyle>
    <p:bodyStyle>
      <a:lvl1pPr marL="421479" indent="-421479" algn="l" defTabSz="112394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13204" indent="-351232" algn="l" defTabSz="112394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404929" indent="-280986" algn="l" defTabSz="112394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66902"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28873"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90845"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2817"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14789"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76761" indent="-280986" algn="l" defTabSz="112394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39.png"/><Relationship Id="rId7"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chart" Target="../charts/chart1.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chart" Target="../charts/chart4.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54.png"/><Relationship Id="rId12" Type="http://schemas.openxmlformats.org/officeDocument/2006/relationships/image" Target="../media/image67.png"/><Relationship Id="rId17" Type="http://schemas.openxmlformats.org/officeDocument/2006/relationships/image" Target="../media/image70.png"/><Relationship Id="rId2" Type="http://schemas.openxmlformats.org/officeDocument/2006/relationships/notesSlide" Target="../notesSlides/notesSlide21.xml"/><Relationship Id="rId16"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63.png"/><Relationship Id="rId1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52.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andersramsay.com/2012/04/24/agile-ux-vs-lean-ux/"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ind.org/dn/mss/technology%20first%20needs%20las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28800"/>
            <a:ext cx="7772400" cy="1470025"/>
          </a:xfrm>
        </p:spPr>
        <p:txBody>
          <a:bodyPr>
            <a:noAutofit/>
          </a:bodyPr>
          <a:lstStyle/>
          <a:p>
            <a:r>
              <a:rPr lang="en-US" sz="4800" dirty="0" smtClean="0">
                <a:latin typeface="Microsoft YaHei Light" pitchFamily="34" charset="-122"/>
                <a:ea typeface="Microsoft YaHei Light" pitchFamily="34" charset="-122"/>
                <a:cs typeface="Aharoni" pitchFamily="2" charset="-79"/>
              </a:rPr>
              <a:t>Internship</a:t>
            </a:r>
            <a:r>
              <a:rPr lang="en-US" sz="4800" dirty="0">
                <a:latin typeface="Microsoft YaHei Light" pitchFamily="34" charset="-122"/>
                <a:ea typeface="Microsoft YaHei Light" pitchFamily="34" charset="-122"/>
                <a:cs typeface="Aharoni" pitchFamily="2" charset="-79"/>
              </a:rPr>
              <a:t/>
            </a:r>
            <a:br>
              <a:rPr lang="en-US" sz="4800" dirty="0">
                <a:latin typeface="Microsoft YaHei Light" pitchFamily="34" charset="-122"/>
                <a:ea typeface="Microsoft YaHei Light" pitchFamily="34" charset="-122"/>
                <a:cs typeface="Aharoni" pitchFamily="2" charset="-79"/>
              </a:rPr>
            </a:br>
            <a:r>
              <a:rPr lang="en-US" sz="4800" dirty="0" smtClean="0">
                <a:latin typeface="Microsoft YaHei Light" pitchFamily="34" charset="-122"/>
                <a:ea typeface="Microsoft YaHei Light" pitchFamily="34" charset="-122"/>
                <a:cs typeface="Aharoni" pitchFamily="2" charset="-79"/>
              </a:rPr>
              <a:t>Summer 2014</a:t>
            </a:r>
            <a:endParaRPr lang="en-US" sz="4800" dirty="0">
              <a:latin typeface="Microsoft YaHei Light" pitchFamily="34" charset="-122"/>
              <a:ea typeface="Microsoft YaHei Light" pitchFamily="34" charset="-122"/>
              <a:cs typeface="Aharoni" pitchFamily="2" charset="-79"/>
            </a:endParaRPr>
          </a:p>
        </p:txBody>
      </p:sp>
      <p:sp>
        <p:nvSpPr>
          <p:cNvPr id="3" name="Subtitle 2"/>
          <p:cNvSpPr>
            <a:spLocks noGrp="1"/>
          </p:cNvSpPr>
          <p:nvPr>
            <p:ph type="subTitle" idx="1"/>
          </p:nvPr>
        </p:nvSpPr>
        <p:spPr>
          <a:xfrm>
            <a:off x="2189922" y="3505200"/>
            <a:ext cx="6400800" cy="1752600"/>
          </a:xfrm>
        </p:spPr>
        <p:txBody>
          <a:bodyPr/>
          <a:lstStyle/>
          <a:p>
            <a:r>
              <a:rPr lang="en-US" dirty="0" smtClean="0">
                <a:latin typeface="Microsoft JhengHei UI Light" pitchFamily="34" charset="-128"/>
                <a:ea typeface="Microsoft JhengHei UI Light" pitchFamily="34" charset="-128"/>
                <a:cs typeface="Microsoft JhengHei UI Light" pitchFamily="34" charset="-128"/>
              </a:rPr>
              <a:t>Kaila </a:t>
            </a:r>
            <a:r>
              <a:rPr lang="en-US" dirty="0" err="1" smtClean="0">
                <a:latin typeface="Microsoft JhengHei UI Light" pitchFamily="34" charset="-128"/>
                <a:ea typeface="Microsoft JhengHei UI Light" pitchFamily="34" charset="-128"/>
                <a:cs typeface="Microsoft JhengHei UI Light" pitchFamily="34" charset="-128"/>
              </a:rPr>
              <a:t>Manca</a:t>
            </a:r>
            <a:endParaRPr lang="en-US" dirty="0">
              <a:latin typeface="Microsoft JhengHei UI Light" pitchFamily="34" charset="-128"/>
              <a:ea typeface="Microsoft JhengHei UI Light" pitchFamily="34" charset="-128"/>
              <a:cs typeface="Microsoft JhengHei UI Light" pitchFamily="34"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828800"/>
            <a:ext cx="1847619" cy="1885714"/>
          </a:xfrm>
          <a:prstGeom prst="rect">
            <a:avLst/>
          </a:prstGeom>
        </p:spPr>
      </p:pic>
    </p:spTree>
    <p:extLst>
      <p:ext uri="{BB962C8B-B14F-4D97-AF65-F5344CB8AC3E}">
        <p14:creationId xmlns:p14="http://schemas.microsoft.com/office/powerpoint/2010/main" val="2034523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Low-Level Prototype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02749"/>
            <a:ext cx="9144000" cy="3452501"/>
          </a:xfrm>
          <a:prstGeom prst="rect">
            <a:avLst/>
          </a:prstGeom>
        </p:spPr>
      </p:pic>
    </p:spTree>
    <p:extLst>
      <p:ext uri="{BB962C8B-B14F-4D97-AF65-F5344CB8AC3E}">
        <p14:creationId xmlns:p14="http://schemas.microsoft.com/office/powerpoint/2010/main" val="93906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7" y="-1446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8100" y="2804932"/>
            <a:ext cx="9220200" cy="1219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icrosoft JhengHei UI Light" pitchFamily="34" charset="-128"/>
                <a:ea typeface="Microsoft JhengHei UI Light" pitchFamily="34" charset="-128"/>
                <a:cs typeface="Microsoft JhengHei UI Light" pitchFamily="34" charset="-128"/>
              </a:rPr>
              <a:t>Mid-Level Prototype: Tyler Patterns </a:t>
            </a:r>
            <a:endParaRPr lang="en-US" sz="40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457367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C:\Users\kaila.manca\Documents\workDocs\DevProject\mockups\Clerk-home-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1"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3248" y="5715000"/>
            <a:ext cx="8437503" cy="584775"/>
          </a:xfrm>
          <a:prstGeom prst="rect">
            <a:avLst/>
          </a:prstGeom>
          <a:solidFill>
            <a:schemeClr val="bg1"/>
          </a:solidFill>
        </p:spPr>
        <p:txBody>
          <a:bodyPr wrap="none" rtlCol="0">
            <a:spAutoFit/>
          </a:bodyPr>
          <a:lstStyle/>
          <a:p>
            <a:r>
              <a:rPr lang="en-US" sz="3200" dirty="0" smtClean="0">
                <a:latin typeface="Microsoft JhengHei UI Light" pitchFamily="34" charset="-128"/>
                <a:ea typeface="Microsoft JhengHei UI Light" pitchFamily="34" charset="-128"/>
                <a:cs typeface="Microsoft JhengHei UI Light" pitchFamily="34" charset="-128"/>
              </a:rPr>
              <a:t>High-Level Prototype: Windows/Tyler Hybrid</a:t>
            </a:r>
            <a:endParaRPr lang="en-US" sz="32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2639131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457921"/>
            <a:ext cx="6940826" cy="412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228600" y="228600"/>
            <a:ext cx="8915400" cy="2133600"/>
          </a:xfrm>
          <a:prstGeom prst="rect">
            <a:avLst/>
          </a:prstGeom>
          <a:noFill/>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Microsoft YaHei UI Light" pitchFamily="34" charset="-122"/>
                <a:ea typeface="Microsoft YaHei UI Light" pitchFamily="34" charset="-122"/>
              </a:rPr>
              <a:t> </a:t>
            </a:r>
          </a:p>
          <a:p>
            <a:pPr marL="0" indent="0">
              <a:buNone/>
            </a:pPr>
            <a:r>
              <a:rPr lang="en-US" sz="2800" dirty="0" smtClean="0">
                <a:latin typeface="Microsoft YaHei UI Light" pitchFamily="34" charset="-122"/>
                <a:ea typeface="Microsoft YaHei UI Light" pitchFamily="34" charset="-122"/>
              </a:rPr>
              <a:t>2. The “Quick/Agile-Based” Approach </a:t>
            </a:r>
          </a:p>
          <a:p>
            <a:pPr marL="0" indent="0">
              <a:buNone/>
            </a:pPr>
            <a:r>
              <a:rPr lang="en-US" sz="2800" dirty="0" smtClean="0">
                <a:latin typeface="Microsoft YaHei UI Light" pitchFamily="34" charset="-122"/>
                <a:ea typeface="Microsoft YaHei UI Light" pitchFamily="34" charset="-122"/>
              </a:rPr>
              <a:t>Financial Programs </a:t>
            </a:r>
          </a:p>
          <a:p>
            <a:pPr marL="0" indent="0">
              <a:buNone/>
            </a:pPr>
            <a:r>
              <a:rPr lang="en-US" sz="2800" dirty="0" smtClean="0">
                <a:latin typeface="Microsoft YaHei UI Light" pitchFamily="34" charset="-122"/>
                <a:ea typeface="Microsoft YaHei UI Light" pitchFamily="34" charset="-122"/>
              </a:rPr>
              <a:t>(Joe’s Budget Scenarios &amp; Jason’s Programs)</a:t>
            </a:r>
          </a:p>
          <a:p>
            <a:pPr marL="0" indent="0">
              <a:buNone/>
            </a:pPr>
            <a:r>
              <a:rPr lang="en-US" sz="2800" b="1" dirty="0" smtClean="0">
                <a:latin typeface="Microsoft YaHei UI Light" pitchFamily="34" charset="-122"/>
                <a:ea typeface="Microsoft YaHei UI Light" pitchFamily="34" charset="-122"/>
              </a:rPr>
              <a:t>Research: </a:t>
            </a:r>
            <a:r>
              <a:rPr lang="en-US" sz="2800" dirty="0" smtClean="0">
                <a:latin typeface="Microsoft YaHei UI Light" pitchFamily="34" charset="-122"/>
                <a:ea typeface="Microsoft YaHei UI Light" pitchFamily="34" charset="-122"/>
              </a:rPr>
              <a:t>Understood background, looked for areas of improvement</a:t>
            </a:r>
          </a:p>
          <a:p>
            <a:pPr marL="0" indent="0">
              <a:buNone/>
            </a:pPr>
            <a:r>
              <a:rPr lang="en-US" sz="2800" b="1" dirty="0" smtClean="0">
                <a:latin typeface="Microsoft YaHei UI Light" pitchFamily="34" charset="-122"/>
                <a:ea typeface="Microsoft YaHei UI Light" pitchFamily="34" charset="-122"/>
              </a:rPr>
              <a:t>Design: </a:t>
            </a:r>
            <a:r>
              <a:rPr lang="en-US" sz="2800" dirty="0" smtClean="0">
                <a:latin typeface="Microsoft YaHei UI Light" pitchFamily="34" charset="-122"/>
                <a:ea typeface="Microsoft YaHei UI Light" pitchFamily="34" charset="-122"/>
              </a:rPr>
              <a:t>Flow, High-level prototype  </a:t>
            </a:r>
          </a:p>
          <a:p>
            <a:pPr marL="0" indent="0">
              <a:buNone/>
            </a:pPr>
            <a:endParaRPr lang="en-US" sz="2400" dirty="0" smtClean="0">
              <a:solidFill>
                <a:schemeClr val="bg1"/>
              </a:solidFill>
              <a:latin typeface="Microsoft YaHei UI Light" pitchFamily="34" charset="-122"/>
              <a:ea typeface="Microsoft YaHei UI Light" pitchFamily="34" charset="-122"/>
            </a:endParaRPr>
          </a:p>
        </p:txBody>
      </p:sp>
    </p:spTree>
    <p:extLst>
      <p:ext uri="{BB962C8B-B14F-4D97-AF65-F5344CB8AC3E}">
        <p14:creationId xmlns:p14="http://schemas.microsoft.com/office/powerpoint/2010/main" val="3178275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itchFamily="34" charset="-128"/>
                <a:ea typeface="Microsoft JhengHei UI Light" pitchFamily="34" charset="-128"/>
                <a:cs typeface="Microsoft JhengHei UI Light" pitchFamily="34" charset="-128"/>
              </a:rPr>
              <a:t>Financial App Process</a:t>
            </a:r>
            <a:endParaRPr lang="en-US" dirty="0">
              <a:latin typeface="Microsoft JhengHei UI Light" pitchFamily="34" charset="-128"/>
              <a:ea typeface="Microsoft JhengHei UI Light" pitchFamily="34" charset="-128"/>
              <a:cs typeface="Microsoft JhengHei UI Light" pitchFamily="34" charset="-128"/>
            </a:endParaRPr>
          </a:p>
        </p:txBody>
      </p:sp>
      <p:sp>
        <p:nvSpPr>
          <p:cNvPr id="3" name="Content Placeholder 2"/>
          <p:cNvSpPr>
            <a:spLocks noGrp="1"/>
          </p:cNvSpPr>
          <p:nvPr>
            <p:ph idx="1"/>
          </p:nvPr>
        </p:nvSpPr>
        <p:spPr/>
        <p:txBody>
          <a:bodyPr/>
          <a:lstStyle/>
          <a:p>
            <a:pPr marL="457200" lvl="1" indent="0">
              <a:buNone/>
            </a:pPr>
            <a:r>
              <a:rPr lang="en-US" dirty="0" smtClean="0">
                <a:latin typeface="Microsoft JhengHei UI Light" pitchFamily="34" charset="-128"/>
                <a:ea typeface="Microsoft JhengHei UI Light" pitchFamily="34" charset="-128"/>
                <a:cs typeface="Microsoft JhengHei UI Light" pitchFamily="34" charset="-128"/>
              </a:rPr>
              <a:t>Step One: Researching</a:t>
            </a:r>
          </a:p>
          <a:p>
            <a:pPr lvl="2"/>
            <a:r>
              <a:rPr lang="en-US" dirty="0" smtClean="0">
                <a:latin typeface="Microsoft JhengHei UI Light" pitchFamily="34" charset="-128"/>
                <a:ea typeface="Microsoft JhengHei UI Light" pitchFamily="34" charset="-128"/>
                <a:cs typeface="Microsoft JhengHei UI Light" pitchFamily="34" charset="-128"/>
              </a:rPr>
              <a:t>Took background research about topic &amp; talked to development and support </a:t>
            </a:r>
          </a:p>
          <a:p>
            <a:pPr lvl="2"/>
            <a:r>
              <a:rPr lang="en-US" dirty="0" smtClean="0">
                <a:latin typeface="Microsoft JhengHei UI Light" pitchFamily="34" charset="-128"/>
                <a:ea typeface="Microsoft JhengHei UI Light" pitchFamily="34" charset="-128"/>
                <a:cs typeface="Microsoft JhengHei UI Light" pitchFamily="34" charset="-128"/>
              </a:rPr>
              <a:t>Discussed any further questions with the project manager &amp; development team</a:t>
            </a:r>
          </a:p>
          <a:p>
            <a:pPr marL="457200" lvl="1" indent="0">
              <a:buNone/>
            </a:pPr>
            <a:r>
              <a:rPr lang="en-US" dirty="0" smtClean="0">
                <a:latin typeface="Microsoft JhengHei UI Light" pitchFamily="34" charset="-128"/>
                <a:ea typeface="Microsoft JhengHei UI Light" pitchFamily="34" charset="-128"/>
                <a:cs typeface="Microsoft JhengHei UI Light" pitchFamily="34" charset="-128"/>
              </a:rPr>
              <a:t>Step Two: Designing</a:t>
            </a:r>
          </a:p>
          <a:p>
            <a:pPr lvl="2"/>
            <a:r>
              <a:rPr lang="en-US" dirty="0" smtClean="0">
                <a:latin typeface="Microsoft JhengHei UI Light" pitchFamily="34" charset="-128"/>
                <a:ea typeface="Microsoft JhengHei UI Light" pitchFamily="34" charset="-128"/>
                <a:cs typeface="Microsoft JhengHei UI Light" pitchFamily="34" charset="-128"/>
              </a:rPr>
              <a:t>Applied UI design changes</a:t>
            </a:r>
          </a:p>
          <a:p>
            <a:pPr lvl="2"/>
            <a:r>
              <a:rPr lang="en-US" dirty="0" smtClean="0">
                <a:latin typeface="Microsoft JhengHei UI Light" pitchFamily="34" charset="-128"/>
                <a:ea typeface="Microsoft JhengHei UI Light" pitchFamily="34" charset="-128"/>
                <a:cs typeface="Microsoft JhengHei UI Light" pitchFamily="34" charset="-128"/>
              </a:rPr>
              <a:t>Reiterated</a:t>
            </a:r>
          </a:p>
          <a:p>
            <a:endParaRPr lang="en-US" dirty="0"/>
          </a:p>
        </p:txBody>
      </p:sp>
    </p:spTree>
    <p:extLst>
      <p:ext uri="{BB962C8B-B14F-4D97-AF65-F5344CB8AC3E}">
        <p14:creationId xmlns:p14="http://schemas.microsoft.com/office/powerpoint/2010/main" val="3616683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531242" cy="683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0693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438275" y="2514600"/>
            <a:ext cx="1152525" cy="1143000"/>
            <a:chOff x="1430337" y="2105819"/>
            <a:chExt cx="1152525" cy="1143000"/>
          </a:xfrm>
        </p:grpSpPr>
        <p:sp>
          <p:nvSpPr>
            <p:cNvPr id="84" name="Rectangle 83"/>
            <p:cNvSpPr/>
            <p:nvPr/>
          </p:nvSpPr>
          <p:spPr>
            <a:xfrm>
              <a:off x="1430337" y="2105819"/>
              <a:ext cx="1143000" cy="1143000"/>
            </a:xfrm>
            <a:prstGeom prst="rect">
              <a:avLst/>
            </a:prstGeom>
            <a:solidFill>
              <a:srgbClr val="8F9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85" name="TextBox 84"/>
            <p:cNvSpPr txBox="1"/>
            <p:nvPr/>
          </p:nvSpPr>
          <p:spPr>
            <a:xfrm>
              <a:off x="1430337" y="2115344"/>
              <a:ext cx="1152525" cy="261610"/>
            </a:xfrm>
            <a:prstGeom prst="rect">
              <a:avLst/>
            </a:prstGeom>
            <a:no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Active</a:t>
              </a:r>
              <a:endParaRPr lang="en-US" sz="1100" dirty="0">
                <a:solidFill>
                  <a:prstClr val="black"/>
                </a:solidFill>
                <a:latin typeface="Segoe UI" pitchFamily="34" charset="0"/>
                <a:ea typeface="Segoe UI" pitchFamily="34" charset="0"/>
                <a:cs typeface="Segoe UI" pitchFamily="34" charset="0"/>
              </a:endParaRPr>
            </a:p>
          </p:txBody>
        </p:sp>
      </p:grpSp>
      <p:graphicFrame>
        <p:nvGraphicFramePr>
          <p:cNvPr id="62" name="Table 61"/>
          <p:cNvGraphicFramePr>
            <a:graphicFrameLocks noGrp="1"/>
          </p:cNvGraphicFramePr>
          <p:nvPr>
            <p:extLst>
              <p:ext uri="{D42A27DB-BD31-4B8C-83A1-F6EECF244321}">
                <p14:modId xmlns:p14="http://schemas.microsoft.com/office/powerpoint/2010/main" val="3540838746"/>
              </p:ext>
            </p:extLst>
          </p:nvPr>
        </p:nvGraphicFramePr>
        <p:xfrm>
          <a:off x="76200" y="3879166"/>
          <a:ext cx="8991600" cy="2750234"/>
        </p:xfrm>
        <a:graphic>
          <a:graphicData uri="http://schemas.openxmlformats.org/drawingml/2006/table">
            <a:tbl>
              <a:tblPr firstRow="1" bandRow="1">
                <a:tableStyleId>{5C22544A-7EE6-4342-B048-85BDC9FD1C3A}</a:tableStyleId>
              </a:tblPr>
              <a:tblGrid>
                <a:gridCol w="1295400"/>
                <a:gridCol w="914400"/>
                <a:gridCol w="990600"/>
                <a:gridCol w="762000"/>
                <a:gridCol w="990600"/>
                <a:gridCol w="1066800"/>
                <a:gridCol w="1066800"/>
                <a:gridCol w="1066800"/>
                <a:gridCol w="838200"/>
              </a:tblGrid>
              <a:tr h="418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2F6326"/>
                          </a:solidFill>
                          <a:latin typeface="Segoe UI" pitchFamily="34" charset="0"/>
                          <a:cs typeface="Segoe UI" pitchFamily="34" charset="0"/>
                        </a:rPr>
                        <a:t>Application No.</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Grant No.</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Name</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Status</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Grant</a:t>
                      </a:r>
                      <a:r>
                        <a:rPr lang="en-US" sz="1100" b="1" kern="1200" baseline="0" dirty="0" smtClean="0">
                          <a:solidFill>
                            <a:srgbClr val="2F6326"/>
                          </a:solidFill>
                          <a:latin typeface="Segoe UI" pitchFamily="34" charset="0"/>
                          <a:ea typeface="+mn-ea"/>
                          <a:cs typeface="Segoe UI" pitchFamily="34" charset="0"/>
                        </a:rPr>
                        <a:t> Type</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Grantor Type</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Entered Date</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Entry Clerk</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rgbClr val="2F6326"/>
                          </a:solidFill>
                          <a:latin typeface="Segoe UI" pitchFamily="34" charset="0"/>
                          <a:ea typeface="+mn-ea"/>
                          <a:cs typeface="Segoe UI" pitchFamily="34" charset="0"/>
                        </a:rPr>
                        <a:t>Managed </a:t>
                      </a:r>
                      <a:endParaRPr lang="en-US" sz="11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4098">
                <a:tc>
                  <a:txBody>
                    <a:bodyPr/>
                    <a:lstStyle/>
                    <a:p>
                      <a:pPr algn="l"/>
                      <a:r>
                        <a:rPr lang="en-US" sz="1100" dirty="0" smtClean="0"/>
                        <a:t>1</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KLK</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Many types</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First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smtClean="0"/>
                        <a:t>4/7/2009</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r>
                        <a:rPr lang="en-US" sz="1100" dirty="0" err="1" smtClean="0"/>
                        <a:t>David.foster</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r>
              <a:tr h="254098">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1010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First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Many</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smtClean="0"/>
                        <a:t>5/6/2010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err="1" smtClean="0"/>
                        <a:t>Ryan.jacobson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4098">
                <a:tc>
                  <a:txBody>
                    <a:bodyPr/>
                    <a:lstStyle/>
                    <a:p>
                      <a:pPr algn="l"/>
                      <a:r>
                        <a:rPr lang="en-US" sz="1100" dirty="0" smtClean="0"/>
                        <a:t>1111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Type 3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Closed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Second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Federal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12/12/2015</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err="1" smtClean="0"/>
                        <a:t>Jsilberstein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54098">
                <a:tc>
                  <a:txBody>
                    <a:bodyPr/>
                    <a:lstStyle/>
                    <a:p>
                      <a:pPr algn="l"/>
                      <a:r>
                        <a:rPr lang="en-US" sz="1100" dirty="0" smtClean="0"/>
                        <a:t>1</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KLK</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Many types</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First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4/7/2009</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err="1" smtClean="0"/>
                        <a:t>David.foster</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4098">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1010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First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Many</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5/6/2010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err="1" smtClean="0"/>
                        <a:t>Ryan.jacobson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54098">
                <a:tc>
                  <a:txBody>
                    <a:bodyPr/>
                    <a:lstStyle/>
                    <a:p>
                      <a:pPr algn="l"/>
                      <a:r>
                        <a:rPr lang="en-US" sz="1100" dirty="0" smtClean="0"/>
                        <a:t>1111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Type 3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Closed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Second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Federal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12/12/2015</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err="1" smtClean="0"/>
                        <a:t>Jsilberstein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4098">
                <a:tc>
                  <a:txBody>
                    <a:bodyPr/>
                    <a:lstStyle/>
                    <a:p>
                      <a:pPr algn="l"/>
                      <a:r>
                        <a:rPr lang="en-US" sz="1100" dirty="0" smtClean="0"/>
                        <a:t>1</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KLK</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Many types</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First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4/7/2009</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err="1" smtClean="0"/>
                        <a:t>David.foster</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54098">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1010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First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Active</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Many</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Local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smtClean="0"/>
                        <a:t>5/6/2010</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err="1" smtClean="0"/>
                        <a:t>Ryan.jacobson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4098">
                <a:tc>
                  <a:txBody>
                    <a:bodyPr/>
                    <a:lstStyle/>
                    <a:p>
                      <a:pPr algn="l"/>
                      <a:r>
                        <a:rPr lang="en-US" sz="1100" dirty="0" smtClean="0"/>
                        <a:t>1111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11</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Type 3 Grant</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Closed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Second</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Federal</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smtClean="0"/>
                        <a:t>12/12/2015</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100" dirty="0" err="1" smtClean="0"/>
                        <a:t>Jsilberstein</a:t>
                      </a:r>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100"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bl>
          </a:graphicData>
        </a:graphic>
      </p:graphicFrame>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440" y="615696"/>
            <a:ext cx="4483608" cy="1208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599"/>
            <a:ext cx="5877081" cy="1214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8534400" y="4343400"/>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 name="Rectangle 26"/>
          <p:cNvSpPr/>
          <p:nvPr/>
        </p:nvSpPr>
        <p:spPr>
          <a:xfrm>
            <a:off x="8534400" y="4597651"/>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 name="Rectangle 27"/>
          <p:cNvSpPr/>
          <p:nvPr/>
        </p:nvSpPr>
        <p:spPr>
          <a:xfrm>
            <a:off x="8534400" y="4851902"/>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33" name="Picture 6" descr="\\mercury-virtual\WWW\PatternLibrary\Silverlight\Tyler.UI.Resources.Images\Filter_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379" y="1162246"/>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597093" y="1621840"/>
            <a:ext cx="428322" cy="230832"/>
          </a:xfrm>
          <a:prstGeom prst="rect">
            <a:avLst/>
          </a:prstGeom>
          <a:noFill/>
        </p:spPr>
        <p:txBody>
          <a:bodyPr wrap="none" rtlCol="0">
            <a:spAutoFit/>
          </a:bodyPr>
          <a:lstStyle/>
          <a:p>
            <a:r>
              <a:rPr lang="en-US" sz="900" dirty="0" smtClean="0">
                <a:solidFill>
                  <a:prstClr val="black"/>
                </a:solidFill>
              </a:rPr>
              <a:t>Filter</a:t>
            </a:r>
            <a:endParaRPr lang="en-US" sz="900" dirty="0">
              <a:solidFill>
                <a:prstClr val="black"/>
              </a:solidFill>
            </a:endParaRPr>
          </a:p>
        </p:txBody>
      </p:sp>
      <p:sp>
        <p:nvSpPr>
          <p:cNvPr id="49" name="TextBox 48"/>
          <p:cNvSpPr txBox="1"/>
          <p:nvPr/>
        </p:nvSpPr>
        <p:spPr>
          <a:xfrm>
            <a:off x="304801" y="2176790"/>
            <a:ext cx="1752600" cy="276999"/>
          </a:xfrm>
          <a:prstGeom prst="rect">
            <a:avLst/>
          </a:prstGeom>
          <a:noFill/>
        </p:spPr>
        <p:txBody>
          <a:bodyPr wrap="square" rtlCol="0">
            <a:spAutoFit/>
          </a:bodyPr>
          <a:lstStyle/>
          <a:p>
            <a:pPr fontAlgn="b">
              <a:defRPr/>
            </a:pPr>
            <a:r>
              <a:rPr lang="en-US" sz="1100" b="1" dirty="0" smtClean="0">
                <a:solidFill>
                  <a:prstClr val="black"/>
                </a:solidFill>
                <a:latin typeface="Segoe UI" pitchFamily="34" charset="0"/>
                <a:cs typeface="Segoe UI" pitchFamily="34" charset="0"/>
              </a:rPr>
              <a:t> </a:t>
            </a:r>
            <a:r>
              <a:rPr lang="en-US" sz="1200" b="1" dirty="0" smtClean="0">
                <a:solidFill>
                  <a:prstClr val="black"/>
                </a:solidFill>
                <a:latin typeface="Segoe UI" pitchFamily="34" charset="0"/>
                <a:cs typeface="Segoe UI" pitchFamily="34" charset="0"/>
              </a:rPr>
              <a:t>Status</a:t>
            </a:r>
            <a:endParaRPr lang="en-US" sz="1200" b="1" dirty="0">
              <a:solidFill>
                <a:prstClr val="black"/>
              </a:solidFill>
              <a:latin typeface="Segoe UI" pitchFamily="34" charset="0"/>
              <a:cs typeface="Segoe UI" pitchFamily="34" charset="0"/>
            </a:endParaRPr>
          </a:p>
        </p:txBody>
      </p:sp>
      <p:sp>
        <p:nvSpPr>
          <p:cNvPr id="59" name="Rectangle 58"/>
          <p:cNvSpPr/>
          <p:nvPr/>
        </p:nvSpPr>
        <p:spPr>
          <a:xfrm>
            <a:off x="8550998" y="5080502"/>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0" name="Rectangle 59"/>
          <p:cNvSpPr/>
          <p:nvPr/>
        </p:nvSpPr>
        <p:spPr>
          <a:xfrm>
            <a:off x="8550998" y="5359651"/>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1" name="Rectangle 60"/>
          <p:cNvSpPr/>
          <p:nvPr/>
        </p:nvSpPr>
        <p:spPr>
          <a:xfrm>
            <a:off x="8550998" y="5613902"/>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3" name="Rectangle 62"/>
          <p:cNvSpPr/>
          <p:nvPr/>
        </p:nvSpPr>
        <p:spPr>
          <a:xfrm>
            <a:off x="8550998" y="5893051"/>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Rectangle 63"/>
          <p:cNvSpPr/>
          <p:nvPr/>
        </p:nvSpPr>
        <p:spPr>
          <a:xfrm>
            <a:off x="8550998" y="6147302"/>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0" name="Isosceles Triangle 49"/>
          <p:cNvSpPr/>
          <p:nvPr/>
        </p:nvSpPr>
        <p:spPr>
          <a:xfrm rot="10800000" flipH="1">
            <a:off x="152401" y="2270760"/>
            <a:ext cx="18288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67" name="Rectangle 66"/>
          <p:cNvSpPr/>
          <p:nvPr/>
        </p:nvSpPr>
        <p:spPr>
          <a:xfrm>
            <a:off x="8550998" y="6426451"/>
            <a:ext cx="135802" cy="126749"/>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1" name="TextBox 50"/>
          <p:cNvSpPr txBox="1"/>
          <p:nvPr/>
        </p:nvSpPr>
        <p:spPr>
          <a:xfrm>
            <a:off x="28575" y="1809690"/>
            <a:ext cx="5427493" cy="400110"/>
          </a:xfrm>
          <a:prstGeom prst="rect">
            <a:avLst/>
          </a:prstGeom>
          <a:noFill/>
        </p:spPr>
        <p:txBody>
          <a:bodyPr wrap="square" rtlCol="0">
            <a:spAutoFit/>
          </a:bodyPr>
          <a:lstStyle/>
          <a:p>
            <a:pPr fontAlgn="b">
              <a:defRPr/>
            </a:pPr>
            <a:r>
              <a:rPr lang="en-US" sz="2000" dirty="0" smtClean="0">
                <a:solidFill>
                  <a:srgbClr val="2F6326"/>
                </a:solidFill>
                <a:latin typeface="Segoe UI" pitchFamily="34" charset="0"/>
                <a:cs typeface="Segoe UI" pitchFamily="34" charset="0"/>
              </a:rPr>
              <a:t>Grants</a:t>
            </a:r>
            <a:endParaRPr lang="en-US" sz="2000" dirty="0">
              <a:solidFill>
                <a:srgbClr val="2F6326"/>
              </a:solidFill>
              <a:latin typeface="Segoe UI" pitchFamily="34" charset="0"/>
              <a:cs typeface="Segoe UI" pitchFamily="34" charset="0"/>
            </a:endParaRPr>
          </a:p>
        </p:txBody>
      </p:sp>
      <p:grpSp>
        <p:nvGrpSpPr>
          <p:cNvPr id="57" name="Group 56"/>
          <p:cNvGrpSpPr/>
          <p:nvPr/>
        </p:nvGrpSpPr>
        <p:grpSpPr>
          <a:xfrm>
            <a:off x="152400" y="2514600"/>
            <a:ext cx="1143000" cy="1143000"/>
            <a:chOff x="201612" y="2105819"/>
            <a:chExt cx="1143000" cy="1143000"/>
          </a:xfrm>
          <a:solidFill>
            <a:srgbClr val="00366B"/>
          </a:solidFill>
        </p:grpSpPr>
        <p:sp>
          <p:nvSpPr>
            <p:cNvPr id="68" name="Rectangle 67"/>
            <p:cNvSpPr/>
            <p:nvPr/>
          </p:nvSpPr>
          <p:spPr>
            <a:xfrm>
              <a:off x="201612"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69" name="TextBox 68"/>
            <p:cNvSpPr txBox="1"/>
            <p:nvPr/>
          </p:nvSpPr>
          <p:spPr>
            <a:xfrm>
              <a:off x="201612" y="2115344"/>
              <a:ext cx="1133475" cy="261610"/>
            </a:xfrm>
            <a:prstGeom prst="rect">
              <a:avLst/>
            </a:prstGeom>
            <a:grpFill/>
          </p:spPr>
          <p:txBody>
            <a:bodyPr wrap="square" rtlCol="0">
              <a:spAutoFit/>
            </a:bodyPr>
            <a:lstStyle/>
            <a:p>
              <a:r>
                <a:rPr lang="en-US" sz="1100" dirty="0" smtClean="0">
                  <a:solidFill>
                    <a:prstClr val="white"/>
                  </a:solidFill>
                  <a:latin typeface="Segoe UI" pitchFamily="34" charset="0"/>
                  <a:ea typeface="Segoe UI" pitchFamily="34" charset="0"/>
                  <a:cs typeface="Segoe UI" pitchFamily="34" charset="0"/>
                </a:rPr>
                <a:t>Pre-Awarded</a:t>
              </a:r>
              <a:endParaRPr lang="en-US" sz="1100" dirty="0">
                <a:solidFill>
                  <a:prstClr val="white"/>
                </a:solidFill>
                <a:latin typeface="Segoe UI" pitchFamily="34" charset="0"/>
                <a:ea typeface="Segoe UI" pitchFamily="34" charset="0"/>
                <a:cs typeface="Segoe UI" pitchFamily="34" charset="0"/>
              </a:endParaRPr>
            </a:p>
          </p:txBody>
        </p:sp>
      </p:grpSp>
      <p:grpSp>
        <p:nvGrpSpPr>
          <p:cNvPr id="73" name="Group 72"/>
          <p:cNvGrpSpPr/>
          <p:nvPr/>
        </p:nvGrpSpPr>
        <p:grpSpPr>
          <a:xfrm>
            <a:off x="2733675" y="2515786"/>
            <a:ext cx="1152525" cy="1143000"/>
            <a:chOff x="1439862" y="4546601"/>
            <a:chExt cx="1152525" cy="1143000"/>
          </a:xfrm>
          <a:solidFill>
            <a:srgbClr val="E89719"/>
          </a:solidFill>
        </p:grpSpPr>
        <p:sp>
          <p:nvSpPr>
            <p:cNvPr id="74" name="Rectangle 73"/>
            <p:cNvSpPr/>
            <p:nvPr/>
          </p:nvSpPr>
          <p:spPr>
            <a:xfrm>
              <a:off x="1439862" y="4546601"/>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endParaRPr>
            </a:p>
          </p:txBody>
        </p:sp>
        <p:sp>
          <p:nvSpPr>
            <p:cNvPr id="75" name="TextBox 74"/>
            <p:cNvSpPr txBox="1"/>
            <p:nvPr/>
          </p:nvSpPr>
          <p:spPr>
            <a:xfrm>
              <a:off x="1439862" y="4563269"/>
              <a:ext cx="1152525" cy="261610"/>
            </a:xfrm>
            <a:prstGeom prst="rect">
              <a:avLst/>
            </a:prstGeom>
            <a:grp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Warnings</a:t>
              </a:r>
              <a:endParaRPr lang="en-US" sz="1100" dirty="0">
                <a:solidFill>
                  <a:prstClr val="black"/>
                </a:solidFill>
                <a:latin typeface="Segoe UI" pitchFamily="34" charset="0"/>
                <a:ea typeface="Segoe UI" pitchFamily="34" charset="0"/>
                <a:cs typeface="Segoe UI" pitchFamily="34" charset="0"/>
              </a:endParaRPr>
            </a:p>
          </p:txBody>
        </p:sp>
      </p:grpSp>
      <p:grpSp>
        <p:nvGrpSpPr>
          <p:cNvPr id="76" name="Group 75"/>
          <p:cNvGrpSpPr/>
          <p:nvPr/>
        </p:nvGrpSpPr>
        <p:grpSpPr>
          <a:xfrm>
            <a:off x="4029075" y="2515786"/>
            <a:ext cx="1152525" cy="1143000"/>
            <a:chOff x="1439862" y="4546601"/>
            <a:chExt cx="1152525" cy="1143000"/>
          </a:xfrm>
          <a:solidFill>
            <a:srgbClr val="999999"/>
          </a:solidFill>
        </p:grpSpPr>
        <p:sp>
          <p:nvSpPr>
            <p:cNvPr id="77" name="Rectangle 76"/>
            <p:cNvSpPr/>
            <p:nvPr/>
          </p:nvSpPr>
          <p:spPr>
            <a:xfrm>
              <a:off x="1439862" y="4546601"/>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78" name="TextBox 77"/>
            <p:cNvSpPr txBox="1"/>
            <p:nvPr/>
          </p:nvSpPr>
          <p:spPr>
            <a:xfrm>
              <a:off x="1439862" y="4563269"/>
              <a:ext cx="1152525" cy="261610"/>
            </a:xfrm>
            <a:prstGeom prst="rect">
              <a:avLst/>
            </a:prstGeom>
            <a:grp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Closed</a:t>
              </a:r>
              <a:endParaRPr lang="en-US" sz="1100" dirty="0">
                <a:solidFill>
                  <a:prstClr val="black"/>
                </a:solidFill>
                <a:latin typeface="Segoe UI" pitchFamily="34" charset="0"/>
                <a:ea typeface="Segoe UI" pitchFamily="34" charset="0"/>
                <a:cs typeface="Segoe UI" pitchFamily="34" charset="0"/>
              </a:endParaRPr>
            </a:p>
          </p:txBody>
        </p:sp>
      </p:grpSp>
      <p:sp>
        <p:nvSpPr>
          <p:cNvPr id="79" name="TextBox 78"/>
          <p:cNvSpPr txBox="1"/>
          <p:nvPr/>
        </p:nvSpPr>
        <p:spPr>
          <a:xfrm>
            <a:off x="247650" y="2819400"/>
            <a:ext cx="914400" cy="738664"/>
          </a:xfrm>
          <a:prstGeom prst="rect">
            <a:avLst/>
          </a:prstGeom>
          <a:noFill/>
        </p:spPr>
        <p:txBody>
          <a:bodyPr wrap="square" rtlCol="0">
            <a:spAutoFit/>
          </a:bodyPr>
          <a:lstStyle/>
          <a:p>
            <a:r>
              <a:rPr lang="en-US" sz="4200" dirty="0" smtClean="0">
                <a:solidFill>
                  <a:prstClr val="white"/>
                </a:solidFill>
                <a:latin typeface="Segoe UI" pitchFamily="34" charset="0"/>
                <a:ea typeface="Segoe UI" pitchFamily="34" charset="0"/>
                <a:cs typeface="Segoe UI" pitchFamily="34" charset="0"/>
              </a:rPr>
              <a:t>15</a:t>
            </a:r>
            <a:endParaRPr lang="en-US" sz="4200" dirty="0">
              <a:solidFill>
                <a:prstClr val="white"/>
              </a:solidFill>
              <a:latin typeface="Segoe UI" pitchFamily="34" charset="0"/>
              <a:ea typeface="Segoe UI" pitchFamily="34" charset="0"/>
              <a:cs typeface="Segoe UI" pitchFamily="34" charset="0"/>
            </a:endParaRPr>
          </a:p>
        </p:txBody>
      </p:sp>
      <p:sp>
        <p:nvSpPr>
          <p:cNvPr id="80" name="TextBox 79"/>
          <p:cNvSpPr txBox="1"/>
          <p:nvPr/>
        </p:nvSpPr>
        <p:spPr>
          <a:xfrm>
            <a:off x="1524000" y="2819400"/>
            <a:ext cx="914400" cy="738664"/>
          </a:xfrm>
          <a:prstGeom prst="rect">
            <a:avLst/>
          </a:prstGeom>
          <a:noFill/>
        </p:spPr>
        <p:txBody>
          <a:bodyPr wrap="square" rtlCol="0">
            <a:spAutoFit/>
          </a:bodyPr>
          <a:lstStyle/>
          <a:p>
            <a:r>
              <a:rPr lang="en-US" sz="4200" dirty="0" smtClean="0">
                <a:solidFill>
                  <a:prstClr val="black"/>
                </a:solidFill>
                <a:latin typeface="Segoe UI" pitchFamily="34" charset="0"/>
                <a:ea typeface="Segoe UI" pitchFamily="34" charset="0"/>
                <a:cs typeface="Segoe UI" pitchFamily="34" charset="0"/>
              </a:rPr>
              <a:t>25</a:t>
            </a:r>
            <a:endParaRPr lang="en-US" sz="4200" dirty="0">
              <a:solidFill>
                <a:prstClr val="black"/>
              </a:solidFill>
              <a:latin typeface="Segoe UI" pitchFamily="34" charset="0"/>
              <a:ea typeface="Segoe UI" pitchFamily="34" charset="0"/>
              <a:cs typeface="Segoe UI" pitchFamily="34" charset="0"/>
            </a:endParaRPr>
          </a:p>
        </p:txBody>
      </p:sp>
      <p:sp>
        <p:nvSpPr>
          <p:cNvPr id="81" name="TextBox 80"/>
          <p:cNvSpPr txBox="1"/>
          <p:nvPr/>
        </p:nvSpPr>
        <p:spPr>
          <a:xfrm>
            <a:off x="2875026" y="2800290"/>
            <a:ext cx="914400" cy="738664"/>
          </a:xfrm>
          <a:prstGeom prst="rect">
            <a:avLst/>
          </a:prstGeom>
          <a:noFill/>
        </p:spPr>
        <p:txBody>
          <a:bodyPr wrap="square" rtlCol="0">
            <a:spAutoFit/>
          </a:bodyPr>
          <a:lstStyle/>
          <a:p>
            <a:r>
              <a:rPr lang="en-US" sz="4200" dirty="0">
                <a:solidFill>
                  <a:prstClr val="black"/>
                </a:solidFill>
                <a:latin typeface="Segoe UI" pitchFamily="34" charset="0"/>
                <a:ea typeface="Segoe UI" pitchFamily="34" charset="0"/>
                <a:cs typeface="Segoe UI" pitchFamily="34" charset="0"/>
              </a:rPr>
              <a:t>8</a:t>
            </a:r>
          </a:p>
        </p:txBody>
      </p:sp>
      <p:sp>
        <p:nvSpPr>
          <p:cNvPr id="82" name="TextBox 81"/>
          <p:cNvSpPr txBox="1"/>
          <p:nvPr/>
        </p:nvSpPr>
        <p:spPr>
          <a:xfrm>
            <a:off x="4114800" y="2843922"/>
            <a:ext cx="914400" cy="738664"/>
          </a:xfrm>
          <a:prstGeom prst="rect">
            <a:avLst/>
          </a:prstGeom>
          <a:noFill/>
        </p:spPr>
        <p:txBody>
          <a:bodyPr wrap="square" rtlCol="0">
            <a:spAutoFit/>
          </a:bodyPr>
          <a:lstStyle/>
          <a:p>
            <a:r>
              <a:rPr lang="en-US" sz="4200" dirty="0" smtClean="0">
                <a:solidFill>
                  <a:prstClr val="black"/>
                </a:solidFill>
                <a:latin typeface="Segoe UI" pitchFamily="34" charset="0"/>
                <a:ea typeface="Segoe UI" pitchFamily="34" charset="0"/>
                <a:cs typeface="Segoe UI" pitchFamily="34" charset="0"/>
              </a:rPr>
              <a:t>12</a:t>
            </a:r>
            <a:endParaRPr lang="en-US" sz="4200" dirty="0">
              <a:solidFill>
                <a:prstClr val="black"/>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9852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771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572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438275" y="2514600"/>
            <a:ext cx="1152525" cy="1143000"/>
            <a:chOff x="1430337" y="2105819"/>
            <a:chExt cx="1152525" cy="1143000"/>
          </a:xfrm>
        </p:grpSpPr>
        <p:sp>
          <p:nvSpPr>
            <p:cNvPr id="84" name="Rectangle 83"/>
            <p:cNvSpPr/>
            <p:nvPr/>
          </p:nvSpPr>
          <p:spPr>
            <a:xfrm>
              <a:off x="1430337" y="2105819"/>
              <a:ext cx="1143000" cy="1143000"/>
            </a:xfrm>
            <a:prstGeom prst="rect">
              <a:avLst/>
            </a:prstGeom>
            <a:solidFill>
              <a:srgbClr val="8F9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85" name="TextBox 84"/>
            <p:cNvSpPr txBox="1"/>
            <p:nvPr/>
          </p:nvSpPr>
          <p:spPr>
            <a:xfrm>
              <a:off x="1430337" y="2115344"/>
              <a:ext cx="1152525" cy="261610"/>
            </a:xfrm>
            <a:prstGeom prst="rect">
              <a:avLst/>
            </a:prstGeom>
            <a:noFill/>
          </p:spPr>
          <p:txBody>
            <a:bodyPr wrap="square" rtlCol="0">
              <a:spAutoFit/>
            </a:bodyPr>
            <a:lstStyle/>
            <a:p>
              <a:r>
                <a:rPr lang="en-US" sz="1100" dirty="0">
                  <a:solidFill>
                    <a:prstClr val="black"/>
                  </a:solidFill>
                  <a:latin typeface="Segoe UI" pitchFamily="34" charset="0"/>
                  <a:ea typeface="Segoe UI" pitchFamily="34" charset="0"/>
                  <a:cs typeface="Segoe UI" pitchFamily="34" charset="0"/>
                </a:rPr>
                <a:t>Active</a:t>
              </a:r>
            </a:p>
          </p:txBody>
        </p:sp>
      </p:gr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440" y="615696"/>
            <a:ext cx="4483608" cy="1208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599"/>
            <a:ext cx="5877081" cy="1214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6" descr="\\mercury-virtual\WWW\PatternLibrary\Silverlight\Tyler.UI.Resources.Images\Filter_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379" y="1162246"/>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597093" y="1621840"/>
            <a:ext cx="428322" cy="230832"/>
          </a:xfrm>
          <a:prstGeom prst="rect">
            <a:avLst/>
          </a:prstGeom>
          <a:noFill/>
        </p:spPr>
        <p:txBody>
          <a:bodyPr wrap="none" rtlCol="0">
            <a:spAutoFit/>
          </a:bodyPr>
          <a:lstStyle/>
          <a:p>
            <a:r>
              <a:rPr lang="en-US" sz="900" dirty="0">
                <a:solidFill>
                  <a:prstClr val="black"/>
                </a:solidFill>
              </a:rPr>
              <a:t>Filter</a:t>
            </a:r>
          </a:p>
        </p:txBody>
      </p:sp>
      <p:sp>
        <p:nvSpPr>
          <p:cNvPr id="49" name="TextBox 48"/>
          <p:cNvSpPr txBox="1"/>
          <p:nvPr/>
        </p:nvSpPr>
        <p:spPr>
          <a:xfrm>
            <a:off x="304801" y="2176790"/>
            <a:ext cx="1752600" cy="276999"/>
          </a:xfrm>
          <a:prstGeom prst="rect">
            <a:avLst/>
          </a:prstGeom>
          <a:noFill/>
        </p:spPr>
        <p:txBody>
          <a:bodyPr wrap="square" rtlCol="0">
            <a:spAutoFit/>
          </a:bodyPr>
          <a:lstStyle/>
          <a:p>
            <a:pPr fontAlgn="b">
              <a:defRPr/>
            </a:pPr>
            <a:r>
              <a:rPr lang="en-US" sz="1100" b="1" dirty="0">
                <a:solidFill>
                  <a:prstClr val="black"/>
                </a:solidFill>
                <a:latin typeface="Segoe UI" pitchFamily="34" charset="0"/>
                <a:cs typeface="Segoe UI" pitchFamily="34" charset="0"/>
              </a:rPr>
              <a:t> </a:t>
            </a:r>
            <a:r>
              <a:rPr lang="en-US" sz="1200" b="1" dirty="0" smtClean="0">
                <a:solidFill>
                  <a:prstClr val="black"/>
                </a:solidFill>
                <a:latin typeface="Segoe UI" pitchFamily="34" charset="0"/>
                <a:cs typeface="Segoe UI" pitchFamily="34" charset="0"/>
              </a:rPr>
              <a:t>Status</a:t>
            </a:r>
            <a:endParaRPr lang="en-US" sz="1200" b="1" dirty="0">
              <a:solidFill>
                <a:prstClr val="black"/>
              </a:solidFill>
              <a:latin typeface="Segoe UI" pitchFamily="34" charset="0"/>
              <a:cs typeface="Segoe UI" pitchFamily="34" charset="0"/>
            </a:endParaRPr>
          </a:p>
        </p:txBody>
      </p:sp>
      <p:sp>
        <p:nvSpPr>
          <p:cNvPr id="50" name="Isosceles Triangle 49"/>
          <p:cNvSpPr/>
          <p:nvPr/>
        </p:nvSpPr>
        <p:spPr>
          <a:xfrm rot="10800000" flipH="1">
            <a:off x="152401" y="2270760"/>
            <a:ext cx="18288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51" name="TextBox 50"/>
          <p:cNvSpPr txBox="1"/>
          <p:nvPr/>
        </p:nvSpPr>
        <p:spPr>
          <a:xfrm>
            <a:off x="28575" y="1809690"/>
            <a:ext cx="5427493" cy="400110"/>
          </a:xfrm>
          <a:prstGeom prst="rect">
            <a:avLst/>
          </a:prstGeom>
          <a:noFill/>
        </p:spPr>
        <p:txBody>
          <a:bodyPr wrap="square" rtlCol="0">
            <a:spAutoFit/>
          </a:bodyPr>
          <a:lstStyle/>
          <a:p>
            <a:pPr fontAlgn="b">
              <a:defRPr/>
            </a:pPr>
            <a:r>
              <a:rPr lang="en-US" sz="2000" dirty="0" smtClean="0">
                <a:solidFill>
                  <a:srgbClr val="2F6326"/>
                </a:solidFill>
                <a:latin typeface="Segoe UI" pitchFamily="34" charset="0"/>
                <a:cs typeface="Segoe UI" pitchFamily="34" charset="0"/>
              </a:rPr>
              <a:t>Project Central</a:t>
            </a:r>
            <a:endParaRPr lang="en-US" sz="2000" dirty="0">
              <a:solidFill>
                <a:srgbClr val="2F6326"/>
              </a:solidFill>
              <a:latin typeface="Segoe UI" pitchFamily="34" charset="0"/>
              <a:cs typeface="Segoe UI" pitchFamily="34" charset="0"/>
            </a:endParaRPr>
          </a:p>
        </p:txBody>
      </p:sp>
      <p:grpSp>
        <p:nvGrpSpPr>
          <p:cNvPr id="57" name="Group 56"/>
          <p:cNvGrpSpPr/>
          <p:nvPr/>
        </p:nvGrpSpPr>
        <p:grpSpPr>
          <a:xfrm>
            <a:off x="152400" y="2514600"/>
            <a:ext cx="1143000" cy="1143000"/>
            <a:chOff x="201612" y="2105819"/>
            <a:chExt cx="1143000" cy="1143000"/>
          </a:xfrm>
          <a:solidFill>
            <a:srgbClr val="00366B"/>
          </a:solidFill>
        </p:grpSpPr>
        <p:sp>
          <p:nvSpPr>
            <p:cNvPr id="68" name="Rectangle 67"/>
            <p:cNvSpPr/>
            <p:nvPr/>
          </p:nvSpPr>
          <p:spPr>
            <a:xfrm>
              <a:off x="201612"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69" name="TextBox 68"/>
            <p:cNvSpPr txBox="1"/>
            <p:nvPr/>
          </p:nvSpPr>
          <p:spPr>
            <a:xfrm>
              <a:off x="201612" y="2115344"/>
              <a:ext cx="1133475" cy="261610"/>
            </a:xfrm>
            <a:prstGeom prst="rect">
              <a:avLst/>
            </a:prstGeom>
            <a:grpFill/>
          </p:spPr>
          <p:txBody>
            <a:bodyPr wrap="square" rtlCol="0">
              <a:spAutoFit/>
            </a:bodyPr>
            <a:lstStyle/>
            <a:p>
              <a:r>
                <a:rPr lang="en-US" sz="1100" dirty="0" smtClean="0">
                  <a:solidFill>
                    <a:prstClr val="white"/>
                  </a:solidFill>
                  <a:latin typeface="Segoe UI" pitchFamily="34" charset="0"/>
                  <a:ea typeface="Segoe UI" pitchFamily="34" charset="0"/>
                  <a:cs typeface="Segoe UI" pitchFamily="34" charset="0"/>
                </a:rPr>
                <a:t>Planned</a:t>
              </a:r>
              <a:endParaRPr lang="en-US" sz="1100" dirty="0">
                <a:solidFill>
                  <a:prstClr val="white"/>
                </a:solidFill>
                <a:latin typeface="Segoe UI" pitchFamily="34" charset="0"/>
                <a:ea typeface="Segoe UI" pitchFamily="34" charset="0"/>
                <a:cs typeface="Segoe UI" pitchFamily="34" charset="0"/>
              </a:endParaRPr>
            </a:p>
          </p:txBody>
        </p:sp>
      </p:grpSp>
      <p:sp>
        <p:nvSpPr>
          <p:cNvPr id="79" name="TextBox 78"/>
          <p:cNvSpPr txBox="1"/>
          <p:nvPr/>
        </p:nvSpPr>
        <p:spPr>
          <a:xfrm>
            <a:off x="247650" y="2819400"/>
            <a:ext cx="914400" cy="738664"/>
          </a:xfrm>
          <a:prstGeom prst="rect">
            <a:avLst/>
          </a:prstGeom>
          <a:noFill/>
        </p:spPr>
        <p:txBody>
          <a:bodyPr wrap="square" rtlCol="0">
            <a:spAutoFit/>
          </a:bodyPr>
          <a:lstStyle/>
          <a:p>
            <a:r>
              <a:rPr lang="en-US" sz="4200" dirty="0">
                <a:solidFill>
                  <a:prstClr val="white"/>
                </a:solidFill>
                <a:latin typeface="Segoe UI" pitchFamily="34" charset="0"/>
                <a:ea typeface="Segoe UI" pitchFamily="34" charset="0"/>
                <a:cs typeface="Segoe UI" pitchFamily="34" charset="0"/>
              </a:rPr>
              <a:t>15</a:t>
            </a:r>
          </a:p>
        </p:txBody>
      </p:sp>
      <p:sp>
        <p:nvSpPr>
          <p:cNvPr id="80" name="TextBox 79"/>
          <p:cNvSpPr txBox="1"/>
          <p:nvPr/>
        </p:nvSpPr>
        <p:spPr>
          <a:xfrm>
            <a:off x="1524000" y="2819400"/>
            <a:ext cx="914400" cy="738664"/>
          </a:xfrm>
          <a:prstGeom prst="rect">
            <a:avLst/>
          </a:prstGeom>
          <a:noFill/>
        </p:spPr>
        <p:txBody>
          <a:bodyPr wrap="square" rtlCol="0">
            <a:spAutoFit/>
          </a:bodyPr>
          <a:lstStyle/>
          <a:p>
            <a:r>
              <a:rPr lang="en-US" sz="4200" dirty="0">
                <a:solidFill>
                  <a:prstClr val="black"/>
                </a:solidFill>
                <a:latin typeface="Segoe UI" pitchFamily="34" charset="0"/>
                <a:ea typeface="Segoe UI" pitchFamily="34" charset="0"/>
                <a:cs typeface="Segoe UI" pitchFamily="34" charset="0"/>
              </a:rPr>
              <a:t>25</a:t>
            </a:r>
          </a:p>
        </p:txBody>
      </p:sp>
      <p:grpSp>
        <p:nvGrpSpPr>
          <p:cNvPr id="35" name="Group 34"/>
          <p:cNvGrpSpPr/>
          <p:nvPr/>
        </p:nvGrpSpPr>
        <p:grpSpPr>
          <a:xfrm>
            <a:off x="2733675" y="2515786"/>
            <a:ext cx="1152525" cy="1143000"/>
            <a:chOff x="1439862" y="4546601"/>
            <a:chExt cx="1152525" cy="1143000"/>
          </a:xfrm>
          <a:solidFill>
            <a:srgbClr val="E89719"/>
          </a:solidFill>
        </p:grpSpPr>
        <p:sp>
          <p:nvSpPr>
            <p:cNvPr id="36" name="Rectangle 35"/>
            <p:cNvSpPr/>
            <p:nvPr/>
          </p:nvSpPr>
          <p:spPr>
            <a:xfrm>
              <a:off x="1439862" y="4546601"/>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endParaRPr>
            </a:p>
          </p:txBody>
        </p:sp>
        <p:sp>
          <p:nvSpPr>
            <p:cNvPr id="37" name="TextBox 36"/>
            <p:cNvSpPr txBox="1"/>
            <p:nvPr/>
          </p:nvSpPr>
          <p:spPr>
            <a:xfrm>
              <a:off x="1439862" y="4563269"/>
              <a:ext cx="1152525" cy="261610"/>
            </a:xfrm>
            <a:prstGeom prst="rect">
              <a:avLst/>
            </a:prstGeom>
            <a:grp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Warnings</a:t>
              </a:r>
              <a:endParaRPr lang="en-US" sz="1100" dirty="0">
                <a:solidFill>
                  <a:prstClr val="black"/>
                </a:solidFill>
                <a:latin typeface="Segoe UI" pitchFamily="34" charset="0"/>
                <a:ea typeface="Segoe UI" pitchFamily="34" charset="0"/>
                <a:cs typeface="Segoe UI" pitchFamily="34" charset="0"/>
              </a:endParaRPr>
            </a:p>
          </p:txBody>
        </p:sp>
      </p:grpSp>
      <p:sp>
        <p:nvSpPr>
          <p:cNvPr id="38" name="TextBox 37"/>
          <p:cNvSpPr txBox="1"/>
          <p:nvPr/>
        </p:nvSpPr>
        <p:spPr>
          <a:xfrm>
            <a:off x="2875026" y="2800290"/>
            <a:ext cx="914400" cy="738664"/>
          </a:xfrm>
          <a:prstGeom prst="rect">
            <a:avLst/>
          </a:prstGeom>
          <a:noFill/>
        </p:spPr>
        <p:txBody>
          <a:bodyPr wrap="square" rtlCol="0">
            <a:spAutoFit/>
          </a:bodyPr>
          <a:lstStyle/>
          <a:p>
            <a:r>
              <a:rPr lang="en-US" sz="4200" dirty="0">
                <a:solidFill>
                  <a:prstClr val="black"/>
                </a:solidFill>
                <a:latin typeface="Segoe UI" pitchFamily="34" charset="0"/>
                <a:ea typeface="Segoe UI" pitchFamily="34" charset="0"/>
                <a:cs typeface="Segoe UI" pitchFamily="34" charset="0"/>
              </a:rPr>
              <a:t>8</a:t>
            </a:r>
          </a:p>
        </p:txBody>
      </p:sp>
      <p:sp>
        <p:nvSpPr>
          <p:cNvPr id="39" name="TextBox 38"/>
          <p:cNvSpPr txBox="1"/>
          <p:nvPr/>
        </p:nvSpPr>
        <p:spPr>
          <a:xfrm>
            <a:off x="304800" y="3761601"/>
            <a:ext cx="1752600" cy="276999"/>
          </a:xfrm>
          <a:prstGeom prst="rect">
            <a:avLst/>
          </a:prstGeom>
          <a:noFill/>
        </p:spPr>
        <p:txBody>
          <a:bodyPr wrap="square" rtlCol="0">
            <a:spAutoFit/>
          </a:bodyPr>
          <a:lstStyle/>
          <a:p>
            <a:pPr fontAlgn="b">
              <a:defRPr/>
            </a:pPr>
            <a:r>
              <a:rPr lang="en-US" sz="1200" b="1" dirty="0" smtClean="0">
                <a:solidFill>
                  <a:prstClr val="black"/>
                </a:solidFill>
                <a:latin typeface="Segoe UI" pitchFamily="34" charset="0"/>
                <a:cs typeface="Segoe UI" pitchFamily="34" charset="0"/>
              </a:rPr>
              <a:t>Details</a:t>
            </a:r>
            <a:endParaRPr lang="en-US" sz="1200" b="1" dirty="0">
              <a:solidFill>
                <a:prstClr val="black"/>
              </a:solidFill>
              <a:latin typeface="Segoe UI" pitchFamily="34" charset="0"/>
              <a:cs typeface="Segoe UI" pitchFamily="34" charset="0"/>
            </a:endParaRPr>
          </a:p>
        </p:txBody>
      </p:sp>
      <p:sp>
        <p:nvSpPr>
          <p:cNvPr id="40" name="Isosceles Triangle 39"/>
          <p:cNvSpPr/>
          <p:nvPr/>
        </p:nvSpPr>
        <p:spPr>
          <a:xfrm rot="10800000" flipH="1">
            <a:off x="152400" y="3855571"/>
            <a:ext cx="18288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44" name="Rectangle 43"/>
          <p:cNvSpPr/>
          <p:nvPr/>
        </p:nvSpPr>
        <p:spPr>
          <a:xfrm>
            <a:off x="1981200" y="1925888"/>
            <a:ext cx="122068" cy="45719"/>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1981200" y="2087881"/>
            <a:ext cx="122068" cy="45719"/>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1927934" y="1922378"/>
            <a:ext cx="228600" cy="21122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1981200" y="2011681"/>
            <a:ext cx="122068" cy="45719"/>
          </a:xfrm>
          <a:prstGeom prst="rect">
            <a:avLst/>
          </a:prstGeom>
          <a:solidFill>
            <a:srgbClr val="DDD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8" name="Group 47"/>
          <p:cNvGrpSpPr/>
          <p:nvPr/>
        </p:nvGrpSpPr>
        <p:grpSpPr>
          <a:xfrm>
            <a:off x="152400" y="4191000"/>
            <a:ext cx="2359152" cy="2362200"/>
            <a:chOff x="2935287" y="2105819"/>
            <a:chExt cx="2359152" cy="2362200"/>
          </a:xfrm>
        </p:grpSpPr>
        <p:sp>
          <p:nvSpPr>
            <p:cNvPr id="52" name="Rectangle 51"/>
            <p:cNvSpPr/>
            <p:nvPr/>
          </p:nvSpPr>
          <p:spPr>
            <a:xfrm>
              <a:off x="2935287" y="2105819"/>
              <a:ext cx="2359152" cy="23622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53" name="TextBox 52"/>
            <p:cNvSpPr txBox="1"/>
            <p:nvPr/>
          </p:nvSpPr>
          <p:spPr>
            <a:xfrm>
              <a:off x="2935287" y="2115344"/>
              <a:ext cx="2209800" cy="261610"/>
            </a:xfrm>
            <a:prstGeom prst="rect">
              <a:avLst/>
            </a:prstGeom>
            <a:no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Account Number</a:t>
              </a:r>
              <a:endParaRPr lang="en-US" sz="1100" dirty="0">
                <a:solidFill>
                  <a:prstClr val="black"/>
                </a:solidFill>
                <a:latin typeface="Segoe UI" pitchFamily="34" charset="0"/>
                <a:ea typeface="Segoe UI" pitchFamily="34" charset="0"/>
                <a:cs typeface="Segoe UI" pitchFamily="34" charset="0"/>
              </a:endParaRPr>
            </a:p>
          </p:txBody>
        </p:sp>
      </p:grpSp>
      <p:sp>
        <p:nvSpPr>
          <p:cNvPr id="55" name="TextBox 54"/>
          <p:cNvSpPr txBox="1"/>
          <p:nvPr/>
        </p:nvSpPr>
        <p:spPr>
          <a:xfrm>
            <a:off x="152400" y="4462135"/>
            <a:ext cx="2200275" cy="230832"/>
          </a:xfrm>
          <a:prstGeom prst="rect">
            <a:avLst/>
          </a:prstGeom>
          <a:noFill/>
        </p:spPr>
        <p:txBody>
          <a:bodyPr wrap="square" rtlCol="0">
            <a:spAutoFit/>
          </a:bodyPr>
          <a:lstStyle/>
          <a:p>
            <a:r>
              <a:rPr lang="en-US" sz="900" dirty="0" smtClean="0">
                <a:solidFill>
                  <a:prstClr val="black"/>
                </a:solidFill>
                <a:latin typeface="Segoe UI" pitchFamily="34" charset="0"/>
                <a:ea typeface="Segoe UI" pitchFamily="34" charset="0"/>
                <a:cs typeface="Segoe UI" pitchFamily="34" charset="0"/>
              </a:rPr>
              <a:t>Account Description here</a:t>
            </a:r>
            <a:endParaRPr lang="en-US" sz="900" dirty="0">
              <a:solidFill>
                <a:prstClr val="black"/>
              </a:solidFill>
              <a:latin typeface="Segoe UI" pitchFamily="34" charset="0"/>
              <a:ea typeface="Segoe UI" pitchFamily="34" charset="0"/>
              <a:cs typeface="Segoe UI" pitchFamily="34" charset="0"/>
            </a:endParaRPr>
          </a:p>
        </p:txBody>
      </p:sp>
      <p:sp>
        <p:nvSpPr>
          <p:cNvPr id="56" name="TextBox 55"/>
          <p:cNvSpPr txBox="1"/>
          <p:nvPr/>
        </p:nvSpPr>
        <p:spPr>
          <a:xfrm>
            <a:off x="141481" y="4682376"/>
            <a:ext cx="2200275" cy="261610"/>
          </a:xfrm>
          <a:prstGeom prst="rect">
            <a:avLst/>
          </a:prstGeom>
          <a:noFill/>
        </p:spPr>
        <p:txBody>
          <a:bodyPr wrap="square" rtlCol="0">
            <a:spAutoFit/>
          </a:bodyPr>
          <a:lstStyle/>
          <a:p>
            <a:r>
              <a:rPr lang="en-US" sz="1050" b="1" dirty="0" smtClean="0">
                <a:solidFill>
                  <a:srgbClr val="E89719"/>
                </a:solidFill>
                <a:latin typeface="Segoe UI" pitchFamily="34" charset="0"/>
                <a:ea typeface="Segoe UI" pitchFamily="34" charset="0"/>
                <a:cs typeface="Segoe UI" pitchFamily="34" charset="0"/>
              </a:rPr>
              <a:t>View Warnings </a:t>
            </a:r>
            <a:endParaRPr lang="en-US" sz="1050" b="1" dirty="0">
              <a:solidFill>
                <a:srgbClr val="E89719"/>
              </a:solidFill>
              <a:latin typeface="Segoe UI" pitchFamily="34" charset="0"/>
              <a:ea typeface="Segoe UI" pitchFamily="34" charset="0"/>
              <a:cs typeface="Segoe UI" pitchFamily="34" charset="0"/>
            </a:endParaRPr>
          </a:p>
        </p:txBody>
      </p:sp>
      <p:grpSp>
        <p:nvGrpSpPr>
          <p:cNvPr id="58" name="Group 57"/>
          <p:cNvGrpSpPr/>
          <p:nvPr/>
        </p:nvGrpSpPr>
        <p:grpSpPr>
          <a:xfrm>
            <a:off x="2754119" y="4191000"/>
            <a:ext cx="2359152" cy="2362200"/>
            <a:chOff x="2935287" y="2105819"/>
            <a:chExt cx="2359152" cy="2362200"/>
          </a:xfrm>
        </p:grpSpPr>
        <p:sp>
          <p:nvSpPr>
            <p:cNvPr id="65" name="Rectangle 64"/>
            <p:cNvSpPr/>
            <p:nvPr/>
          </p:nvSpPr>
          <p:spPr>
            <a:xfrm>
              <a:off x="2935287" y="2105819"/>
              <a:ext cx="2359152" cy="23622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66" name="TextBox 65"/>
            <p:cNvSpPr txBox="1"/>
            <p:nvPr/>
          </p:nvSpPr>
          <p:spPr>
            <a:xfrm>
              <a:off x="2935287" y="2115344"/>
              <a:ext cx="2209800" cy="261610"/>
            </a:xfrm>
            <a:prstGeom prst="rect">
              <a:avLst/>
            </a:prstGeom>
            <a:no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Account Number</a:t>
              </a:r>
              <a:endParaRPr lang="en-US" sz="1100" dirty="0">
                <a:solidFill>
                  <a:prstClr val="black"/>
                </a:solidFill>
                <a:latin typeface="Segoe UI" pitchFamily="34" charset="0"/>
                <a:ea typeface="Segoe UI" pitchFamily="34" charset="0"/>
                <a:cs typeface="Segoe UI" pitchFamily="34" charset="0"/>
              </a:endParaRPr>
            </a:p>
          </p:txBody>
        </p:sp>
      </p:grpSp>
      <p:sp>
        <p:nvSpPr>
          <p:cNvPr id="70" name="TextBox 69"/>
          <p:cNvSpPr txBox="1"/>
          <p:nvPr/>
        </p:nvSpPr>
        <p:spPr>
          <a:xfrm>
            <a:off x="2754119" y="4462135"/>
            <a:ext cx="2200275" cy="230832"/>
          </a:xfrm>
          <a:prstGeom prst="rect">
            <a:avLst/>
          </a:prstGeom>
          <a:noFill/>
        </p:spPr>
        <p:txBody>
          <a:bodyPr wrap="square" rtlCol="0">
            <a:spAutoFit/>
          </a:bodyPr>
          <a:lstStyle/>
          <a:p>
            <a:r>
              <a:rPr lang="en-US" sz="900" dirty="0" smtClean="0">
                <a:solidFill>
                  <a:prstClr val="black"/>
                </a:solidFill>
                <a:latin typeface="Segoe UI" pitchFamily="34" charset="0"/>
                <a:ea typeface="Segoe UI" pitchFamily="34" charset="0"/>
                <a:cs typeface="Segoe UI" pitchFamily="34" charset="0"/>
              </a:rPr>
              <a:t>Account Description here</a:t>
            </a:r>
            <a:endParaRPr lang="en-US" sz="900" dirty="0">
              <a:solidFill>
                <a:prstClr val="black"/>
              </a:solidFill>
              <a:latin typeface="Segoe UI" pitchFamily="34" charset="0"/>
              <a:ea typeface="Segoe UI" pitchFamily="34" charset="0"/>
              <a:cs typeface="Segoe UI" pitchFamily="34" charset="0"/>
            </a:endParaRPr>
          </a:p>
        </p:txBody>
      </p:sp>
      <p:graphicFrame>
        <p:nvGraphicFramePr>
          <p:cNvPr id="3" name="Chart 2"/>
          <p:cNvGraphicFramePr/>
          <p:nvPr>
            <p:extLst>
              <p:ext uri="{D42A27DB-BD31-4B8C-83A1-F6EECF244321}">
                <p14:modId xmlns:p14="http://schemas.microsoft.com/office/powerpoint/2010/main" val="2034784269"/>
              </p:ext>
            </p:extLst>
          </p:nvPr>
        </p:nvGraphicFramePr>
        <p:xfrm>
          <a:off x="198863" y="4964430"/>
          <a:ext cx="2153812" cy="1465957"/>
        </p:xfrm>
        <a:graphic>
          <a:graphicData uri="http://schemas.openxmlformats.org/drawingml/2006/chart">
            <c:chart xmlns:c="http://schemas.openxmlformats.org/drawingml/2006/chart" xmlns:r="http://schemas.openxmlformats.org/officeDocument/2006/relationships" r:id="rId6"/>
          </a:graphicData>
        </a:graphic>
      </p:graphicFrame>
      <p:grpSp>
        <p:nvGrpSpPr>
          <p:cNvPr id="86" name="Group 85"/>
          <p:cNvGrpSpPr/>
          <p:nvPr/>
        </p:nvGrpSpPr>
        <p:grpSpPr>
          <a:xfrm>
            <a:off x="5413248" y="4191000"/>
            <a:ext cx="2359152" cy="2362200"/>
            <a:chOff x="2935287" y="2105819"/>
            <a:chExt cx="2359152" cy="2362200"/>
          </a:xfrm>
        </p:grpSpPr>
        <p:sp>
          <p:nvSpPr>
            <p:cNvPr id="87" name="Rectangle 86"/>
            <p:cNvSpPr/>
            <p:nvPr/>
          </p:nvSpPr>
          <p:spPr>
            <a:xfrm>
              <a:off x="2935287" y="2105819"/>
              <a:ext cx="2359152" cy="23622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88" name="TextBox 87"/>
            <p:cNvSpPr txBox="1"/>
            <p:nvPr/>
          </p:nvSpPr>
          <p:spPr>
            <a:xfrm>
              <a:off x="2935287" y="2115344"/>
              <a:ext cx="2209800" cy="261610"/>
            </a:xfrm>
            <a:prstGeom prst="rect">
              <a:avLst/>
            </a:prstGeom>
            <a:noFill/>
          </p:spPr>
          <p:txBody>
            <a:bodyPr wrap="square" rtlCol="0">
              <a:spAutoFit/>
            </a:bodyPr>
            <a:lstStyle/>
            <a:p>
              <a:r>
                <a:rPr lang="en-US" sz="1100" dirty="0" smtClean="0">
                  <a:solidFill>
                    <a:prstClr val="black"/>
                  </a:solidFill>
                  <a:latin typeface="Segoe UI" pitchFamily="34" charset="0"/>
                  <a:ea typeface="Segoe UI" pitchFamily="34" charset="0"/>
                  <a:cs typeface="Segoe UI" pitchFamily="34" charset="0"/>
                </a:rPr>
                <a:t>Account Number</a:t>
              </a:r>
              <a:endParaRPr lang="en-US" sz="1100" dirty="0">
                <a:solidFill>
                  <a:prstClr val="black"/>
                </a:solidFill>
                <a:latin typeface="Segoe UI" pitchFamily="34" charset="0"/>
                <a:ea typeface="Segoe UI" pitchFamily="34" charset="0"/>
                <a:cs typeface="Segoe UI" pitchFamily="34" charset="0"/>
              </a:endParaRPr>
            </a:p>
          </p:txBody>
        </p:sp>
      </p:grpSp>
      <p:sp>
        <p:nvSpPr>
          <p:cNvPr id="89" name="TextBox 88"/>
          <p:cNvSpPr txBox="1"/>
          <p:nvPr/>
        </p:nvSpPr>
        <p:spPr>
          <a:xfrm>
            <a:off x="5413248" y="4462135"/>
            <a:ext cx="2200275" cy="230832"/>
          </a:xfrm>
          <a:prstGeom prst="rect">
            <a:avLst/>
          </a:prstGeom>
          <a:noFill/>
        </p:spPr>
        <p:txBody>
          <a:bodyPr wrap="square" rtlCol="0">
            <a:spAutoFit/>
          </a:bodyPr>
          <a:lstStyle/>
          <a:p>
            <a:r>
              <a:rPr lang="en-US" sz="900" dirty="0" smtClean="0">
                <a:solidFill>
                  <a:prstClr val="black"/>
                </a:solidFill>
                <a:latin typeface="Segoe UI" pitchFamily="34" charset="0"/>
                <a:ea typeface="Segoe UI" pitchFamily="34" charset="0"/>
                <a:cs typeface="Segoe UI" pitchFamily="34" charset="0"/>
              </a:rPr>
              <a:t>Account Description here</a:t>
            </a:r>
            <a:endParaRPr lang="en-US" sz="900" dirty="0">
              <a:solidFill>
                <a:prstClr val="black"/>
              </a:solidFill>
              <a:latin typeface="Segoe UI" pitchFamily="34" charset="0"/>
              <a:ea typeface="Segoe UI" pitchFamily="34" charset="0"/>
              <a:cs typeface="Segoe UI" pitchFamily="34" charset="0"/>
            </a:endParaRPr>
          </a:p>
        </p:txBody>
      </p:sp>
      <p:graphicFrame>
        <p:nvGraphicFramePr>
          <p:cNvPr id="91" name="Chart 90"/>
          <p:cNvGraphicFramePr/>
          <p:nvPr>
            <p:extLst>
              <p:ext uri="{D42A27DB-BD31-4B8C-83A1-F6EECF244321}">
                <p14:modId xmlns:p14="http://schemas.microsoft.com/office/powerpoint/2010/main" val="566854585"/>
              </p:ext>
            </p:extLst>
          </p:nvPr>
        </p:nvGraphicFramePr>
        <p:xfrm>
          <a:off x="2871603" y="4964430"/>
          <a:ext cx="2153812" cy="146595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2" name="Chart 91"/>
          <p:cNvGraphicFramePr/>
          <p:nvPr>
            <p:extLst>
              <p:ext uri="{D42A27DB-BD31-4B8C-83A1-F6EECF244321}">
                <p14:modId xmlns:p14="http://schemas.microsoft.com/office/powerpoint/2010/main" val="4052068305"/>
              </p:ext>
            </p:extLst>
          </p:nvPr>
        </p:nvGraphicFramePr>
        <p:xfrm>
          <a:off x="5515918" y="4964430"/>
          <a:ext cx="2153812" cy="1465957"/>
        </p:xfrm>
        <a:graphic>
          <a:graphicData uri="http://schemas.openxmlformats.org/drawingml/2006/chart">
            <c:chart xmlns:c="http://schemas.openxmlformats.org/drawingml/2006/chart" xmlns:r="http://schemas.openxmlformats.org/officeDocument/2006/relationships" r:id="rId8"/>
          </a:graphicData>
        </a:graphic>
      </p:graphicFrame>
      <p:sp>
        <p:nvSpPr>
          <p:cNvPr id="2" name="Rectangle 1"/>
          <p:cNvSpPr/>
          <p:nvPr/>
        </p:nvSpPr>
        <p:spPr>
          <a:xfrm>
            <a:off x="7543800" y="609600"/>
            <a:ext cx="1600200" cy="306436"/>
          </a:xfrm>
          <a:prstGeom prst="rect">
            <a:avLst/>
          </a:prstGeom>
          <a:solidFill>
            <a:srgbClr val="E8E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icrosoft JhengHei UI Light" pitchFamily="34" charset="-128"/>
                <a:ea typeface="Microsoft JhengHei UI Light" pitchFamily="34" charset="-128"/>
                <a:cs typeface="Microsoft JhengHei UI Light" pitchFamily="34" charset="-128"/>
              </a:rPr>
              <a:t>Project Central</a:t>
            </a:r>
            <a:endParaRPr lang="en-US" sz="1200" dirty="0">
              <a:solidFill>
                <a:schemeClr val="tx1"/>
              </a:solidFill>
              <a:latin typeface="Microsoft JhengHei UI Light" pitchFamily="34" charset="-128"/>
              <a:ea typeface="Microsoft JhengHei UI Light" pitchFamily="34" charset="-128"/>
              <a:cs typeface="Microsoft JhengHei UI Light" pitchFamily="34" charset="-128"/>
            </a:endParaRPr>
          </a:p>
        </p:txBody>
      </p:sp>
      <p:sp>
        <p:nvSpPr>
          <p:cNvPr id="54" name="Rectangle 53"/>
          <p:cNvSpPr/>
          <p:nvPr/>
        </p:nvSpPr>
        <p:spPr>
          <a:xfrm>
            <a:off x="402466" y="766460"/>
            <a:ext cx="1045334" cy="3003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2">
                    <a:lumMod val="60000"/>
                    <a:lumOff val="40000"/>
                  </a:schemeClr>
                </a:solidFill>
                <a:latin typeface="Microsoft JhengHei UI Light" pitchFamily="34" charset="-128"/>
                <a:ea typeface="Microsoft JhengHei UI Light" pitchFamily="34" charset="-128"/>
                <a:cs typeface="Microsoft JhengHei UI Light" pitchFamily="34" charset="-128"/>
              </a:rPr>
              <a:t>Project Central</a:t>
            </a:r>
            <a:endParaRPr lang="en-US" sz="900" dirty="0">
              <a:solidFill>
                <a:schemeClr val="tx2">
                  <a:lumMod val="60000"/>
                  <a:lumOff val="40000"/>
                </a:schemeClr>
              </a:solidFill>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113964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0" y="457200"/>
            <a:ext cx="9204996" cy="581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835253"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0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029200" y="5717015"/>
            <a:ext cx="2662908" cy="523220"/>
          </a:xfrm>
          <a:prstGeom prst="rect">
            <a:avLst/>
          </a:prstGeom>
          <a:noFill/>
        </p:spPr>
        <p:txBody>
          <a:bodyPr wrap="none" rtlCol="0">
            <a:spAutoFit/>
          </a:bodyPr>
          <a:lstStyle/>
          <a:p>
            <a:r>
              <a:rPr lang="en-US" sz="2800" dirty="0" smtClean="0">
                <a:solidFill>
                  <a:schemeClr val="accent3">
                    <a:lumMod val="75000"/>
                  </a:schemeClr>
                </a:solidFill>
                <a:latin typeface="Microsoft YaHei UI Light" pitchFamily="34" charset="-122"/>
                <a:ea typeface="Microsoft YaHei UI Light" pitchFamily="34" charset="-122"/>
              </a:rPr>
              <a:t>Graphic Design</a:t>
            </a:r>
            <a:endParaRPr lang="en-US" sz="2800" dirty="0">
              <a:solidFill>
                <a:schemeClr val="accent3">
                  <a:lumMod val="75000"/>
                </a:schemeClr>
              </a:solidFill>
              <a:latin typeface="Microsoft YaHei UI Light" pitchFamily="34" charset="-122"/>
              <a:ea typeface="Microsoft YaHei UI Light" pitchFamily="34" charset="-122"/>
            </a:endParaRPr>
          </a:p>
        </p:txBody>
      </p:sp>
      <p:sp>
        <p:nvSpPr>
          <p:cNvPr id="3" name="TextBox 2"/>
          <p:cNvSpPr txBox="1"/>
          <p:nvPr/>
        </p:nvSpPr>
        <p:spPr>
          <a:xfrm>
            <a:off x="76200" y="1371600"/>
            <a:ext cx="3983783" cy="523220"/>
          </a:xfrm>
          <a:prstGeom prst="rect">
            <a:avLst/>
          </a:prstGeom>
          <a:noFill/>
        </p:spPr>
        <p:txBody>
          <a:bodyPr wrap="none" rtlCol="0">
            <a:spAutoFit/>
          </a:bodyPr>
          <a:lstStyle/>
          <a:p>
            <a:r>
              <a:rPr lang="en-US" sz="2800" dirty="0" smtClean="0">
                <a:solidFill>
                  <a:schemeClr val="bg1">
                    <a:lumMod val="50000"/>
                  </a:schemeClr>
                </a:solidFill>
                <a:latin typeface="Microsoft YaHei UI Light" pitchFamily="34" charset="-122"/>
                <a:ea typeface="Microsoft YaHei UI Light" pitchFamily="34" charset="-122"/>
              </a:rPr>
              <a:t>Communication Design</a:t>
            </a:r>
            <a:endParaRPr lang="en-US" sz="2800" dirty="0">
              <a:solidFill>
                <a:schemeClr val="bg1">
                  <a:lumMod val="50000"/>
                </a:schemeClr>
              </a:solidFill>
              <a:latin typeface="Microsoft YaHei UI Light" pitchFamily="34" charset="-122"/>
              <a:ea typeface="Microsoft YaHei UI Light" pitchFamily="34" charset="-122"/>
            </a:endParaRPr>
          </a:p>
        </p:txBody>
      </p:sp>
      <p:sp>
        <p:nvSpPr>
          <p:cNvPr id="4" name="TextBox 3"/>
          <p:cNvSpPr txBox="1"/>
          <p:nvPr/>
        </p:nvSpPr>
        <p:spPr>
          <a:xfrm>
            <a:off x="5389301" y="4888467"/>
            <a:ext cx="3433569" cy="830997"/>
          </a:xfrm>
          <a:prstGeom prst="rect">
            <a:avLst/>
          </a:prstGeom>
          <a:noFill/>
        </p:spPr>
        <p:txBody>
          <a:bodyPr wrap="none" rtlCol="0">
            <a:spAutoFit/>
          </a:bodyPr>
          <a:lstStyle/>
          <a:p>
            <a:r>
              <a:rPr lang="en-US" sz="4800" dirty="0" smtClean="0">
                <a:solidFill>
                  <a:schemeClr val="accent1">
                    <a:lumMod val="60000"/>
                    <a:lumOff val="40000"/>
                  </a:schemeClr>
                </a:solidFill>
                <a:latin typeface="Microsoft YaHei UI Light" pitchFamily="34" charset="-122"/>
                <a:ea typeface="Microsoft YaHei UI Light" pitchFamily="34" charset="-122"/>
              </a:rPr>
              <a:t>Ergonomics</a:t>
            </a:r>
            <a:endParaRPr lang="en-US" sz="4800" dirty="0">
              <a:solidFill>
                <a:schemeClr val="accent1">
                  <a:lumMod val="60000"/>
                  <a:lumOff val="40000"/>
                </a:schemeClr>
              </a:solidFill>
              <a:latin typeface="Microsoft YaHei UI Light" pitchFamily="34" charset="-122"/>
              <a:ea typeface="Microsoft YaHei UI Light" pitchFamily="34" charset="-122"/>
            </a:endParaRPr>
          </a:p>
        </p:txBody>
      </p:sp>
      <p:sp>
        <p:nvSpPr>
          <p:cNvPr id="5" name="TextBox 4"/>
          <p:cNvSpPr txBox="1"/>
          <p:nvPr/>
        </p:nvSpPr>
        <p:spPr>
          <a:xfrm>
            <a:off x="2549002" y="3055203"/>
            <a:ext cx="6442598" cy="830997"/>
          </a:xfrm>
          <a:prstGeom prst="rect">
            <a:avLst/>
          </a:prstGeom>
          <a:noFill/>
        </p:spPr>
        <p:txBody>
          <a:bodyPr wrap="none" rtlCol="0">
            <a:spAutoFit/>
          </a:bodyPr>
          <a:lstStyle/>
          <a:p>
            <a:r>
              <a:rPr lang="en-US" sz="4800" dirty="0" smtClean="0">
                <a:solidFill>
                  <a:schemeClr val="accent1">
                    <a:lumMod val="40000"/>
                    <a:lumOff val="60000"/>
                  </a:schemeClr>
                </a:solidFill>
                <a:latin typeface="Microsoft YaHei UI Light" pitchFamily="34" charset="-122"/>
                <a:ea typeface="Microsoft YaHei UI Light" pitchFamily="34" charset="-122"/>
              </a:rPr>
              <a:t>Human Factors Design</a:t>
            </a:r>
            <a:endParaRPr lang="en-US" sz="4800" dirty="0">
              <a:solidFill>
                <a:schemeClr val="accent1">
                  <a:lumMod val="40000"/>
                  <a:lumOff val="60000"/>
                </a:schemeClr>
              </a:solidFill>
              <a:latin typeface="Microsoft YaHei UI Light" pitchFamily="34" charset="-122"/>
              <a:ea typeface="Microsoft YaHei UI Light" pitchFamily="34" charset="-122"/>
            </a:endParaRPr>
          </a:p>
        </p:txBody>
      </p:sp>
      <p:sp>
        <p:nvSpPr>
          <p:cNvPr id="6" name="TextBox 5"/>
          <p:cNvSpPr txBox="1"/>
          <p:nvPr/>
        </p:nvSpPr>
        <p:spPr>
          <a:xfrm>
            <a:off x="2438400" y="496669"/>
            <a:ext cx="6866816" cy="923330"/>
          </a:xfrm>
          <a:prstGeom prst="rect">
            <a:avLst/>
          </a:prstGeom>
          <a:noFill/>
        </p:spPr>
        <p:txBody>
          <a:bodyPr wrap="none" rtlCol="0">
            <a:spAutoFit/>
          </a:bodyPr>
          <a:lstStyle/>
          <a:p>
            <a:r>
              <a:rPr lang="en-US" sz="5400" dirty="0" smtClean="0">
                <a:solidFill>
                  <a:schemeClr val="accent1">
                    <a:lumMod val="60000"/>
                    <a:lumOff val="40000"/>
                  </a:schemeClr>
                </a:solidFill>
                <a:latin typeface="Microsoft YaHei UI Light" pitchFamily="34" charset="-122"/>
                <a:ea typeface="Microsoft YaHei UI Light" pitchFamily="34" charset="-122"/>
              </a:rPr>
              <a:t>User Interface Design</a:t>
            </a:r>
            <a:endParaRPr lang="en-US" sz="5400" dirty="0">
              <a:solidFill>
                <a:schemeClr val="accent1">
                  <a:lumMod val="60000"/>
                  <a:lumOff val="40000"/>
                </a:schemeClr>
              </a:solidFill>
              <a:latin typeface="Microsoft YaHei UI Light" pitchFamily="34" charset="-122"/>
              <a:ea typeface="Microsoft YaHei UI Light" pitchFamily="34" charset="-122"/>
            </a:endParaRPr>
          </a:p>
        </p:txBody>
      </p:sp>
      <p:sp>
        <p:nvSpPr>
          <p:cNvPr id="7" name="TextBox 6"/>
          <p:cNvSpPr txBox="1"/>
          <p:nvPr/>
        </p:nvSpPr>
        <p:spPr>
          <a:xfrm>
            <a:off x="4312115" y="88300"/>
            <a:ext cx="3551293" cy="461665"/>
          </a:xfrm>
          <a:prstGeom prst="rect">
            <a:avLst/>
          </a:prstGeom>
          <a:noFill/>
        </p:spPr>
        <p:txBody>
          <a:bodyPr wrap="none" rtlCol="0">
            <a:spAutoFit/>
          </a:bodyPr>
          <a:lstStyle/>
          <a:p>
            <a:r>
              <a:rPr lang="en-US" sz="2400" dirty="0" smtClean="0">
                <a:solidFill>
                  <a:schemeClr val="accent3">
                    <a:lumMod val="75000"/>
                  </a:schemeClr>
                </a:solidFill>
                <a:latin typeface="Microsoft YaHei UI Light" pitchFamily="34" charset="-122"/>
                <a:ea typeface="Microsoft YaHei UI Light" pitchFamily="34" charset="-122"/>
              </a:rPr>
              <a:t>Information Architecture</a:t>
            </a:r>
            <a:endParaRPr lang="en-US" sz="2400" dirty="0">
              <a:solidFill>
                <a:schemeClr val="accent3">
                  <a:lumMod val="75000"/>
                </a:schemeClr>
              </a:solidFill>
              <a:latin typeface="Microsoft YaHei UI Light" pitchFamily="34" charset="-122"/>
              <a:ea typeface="Microsoft YaHei UI Light" pitchFamily="34" charset="-122"/>
            </a:endParaRPr>
          </a:p>
        </p:txBody>
      </p:sp>
      <p:sp>
        <p:nvSpPr>
          <p:cNvPr id="8" name="TextBox 7"/>
          <p:cNvSpPr txBox="1"/>
          <p:nvPr/>
        </p:nvSpPr>
        <p:spPr>
          <a:xfrm>
            <a:off x="25721" y="5114185"/>
            <a:ext cx="4355680" cy="923330"/>
          </a:xfrm>
          <a:prstGeom prst="rect">
            <a:avLst/>
          </a:prstGeom>
          <a:noFill/>
        </p:spPr>
        <p:txBody>
          <a:bodyPr wrap="none" rtlCol="0">
            <a:spAutoFit/>
          </a:bodyPr>
          <a:lstStyle/>
          <a:p>
            <a:r>
              <a:rPr lang="en-US" sz="5400" dirty="0" smtClean="0">
                <a:solidFill>
                  <a:schemeClr val="accent1">
                    <a:lumMod val="60000"/>
                    <a:lumOff val="40000"/>
                  </a:schemeClr>
                </a:solidFill>
                <a:latin typeface="Microsoft YaHei UI Light" pitchFamily="34" charset="-122"/>
                <a:ea typeface="Microsoft YaHei UI Light" pitchFamily="34" charset="-122"/>
              </a:rPr>
              <a:t>Visual Design</a:t>
            </a:r>
            <a:endParaRPr lang="en-US" sz="5400" dirty="0">
              <a:solidFill>
                <a:schemeClr val="accent1">
                  <a:lumMod val="60000"/>
                  <a:lumOff val="40000"/>
                </a:schemeClr>
              </a:solidFill>
              <a:latin typeface="Microsoft YaHei UI Light" pitchFamily="34" charset="-122"/>
              <a:ea typeface="Microsoft YaHei UI Light" pitchFamily="34" charset="-122"/>
            </a:endParaRPr>
          </a:p>
        </p:txBody>
      </p:sp>
      <p:sp>
        <p:nvSpPr>
          <p:cNvPr id="9" name="TextBox 8"/>
          <p:cNvSpPr txBox="1"/>
          <p:nvPr/>
        </p:nvSpPr>
        <p:spPr>
          <a:xfrm>
            <a:off x="7358071" y="2659797"/>
            <a:ext cx="1749197" cy="461665"/>
          </a:xfrm>
          <a:prstGeom prst="rect">
            <a:avLst/>
          </a:prstGeom>
          <a:noFill/>
        </p:spPr>
        <p:txBody>
          <a:bodyPr wrap="none" rtlCol="0">
            <a:spAutoFit/>
          </a:bodyPr>
          <a:lstStyle/>
          <a:p>
            <a:r>
              <a:rPr lang="en-US" sz="2400" dirty="0" smtClean="0">
                <a:solidFill>
                  <a:schemeClr val="bg1">
                    <a:lumMod val="50000"/>
                  </a:schemeClr>
                </a:solidFill>
                <a:latin typeface="Microsoft YaHei UI Light" pitchFamily="34" charset="-122"/>
                <a:ea typeface="Microsoft YaHei UI Light" pitchFamily="34" charset="-122"/>
              </a:rPr>
              <a:t>Psychology</a:t>
            </a:r>
            <a:endParaRPr lang="en-US" sz="2400" dirty="0">
              <a:solidFill>
                <a:schemeClr val="bg1">
                  <a:lumMod val="50000"/>
                </a:schemeClr>
              </a:solidFill>
              <a:latin typeface="Microsoft YaHei UI Light" pitchFamily="34" charset="-122"/>
              <a:ea typeface="Microsoft YaHei UI Light" pitchFamily="34" charset="-122"/>
            </a:endParaRPr>
          </a:p>
        </p:txBody>
      </p:sp>
      <p:sp>
        <p:nvSpPr>
          <p:cNvPr id="10" name="TextBox 9"/>
          <p:cNvSpPr txBox="1"/>
          <p:nvPr/>
        </p:nvSpPr>
        <p:spPr>
          <a:xfrm>
            <a:off x="76200" y="4283188"/>
            <a:ext cx="5070619" cy="830997"/>
          </a:xfrm>
          <a:prstGeom prst="rect">
            <a:avLst/>
          </a:prstGeom>
          <a:noFill/>
        </p:spPr>
        <p:txBody>
          <a:bodyPr wrap="none" rtlCol="0">
            <a:spAutoFit/>
          </a:bodyPr>
          <a:lstStyle/>
          <a:p>
            <a:r>
              <a:rPr lang="en-US" sz="4800" dirty="0" smtClean="0">
                <a:solidFill>
                  <a:schemeClr val="accent3">
                    <a:lumMod val="75000"/>
                  </a:schemeClr>
                </a:solidFill>
                <a:latin typeface="Microsoft YaHei UI Light" pitchFamily="34" charset="-122"/>
                <a:ea typeface="Microsoft YaHei UI Light" pitchFamily="34" charset="-122"/>
              </a:rPr>
              <a:t>Cognitive Science</a:t>
            </a:r>
            <a:endParaRPr lang="en-US" sz="4800" dirty="0">
              <a:solidFill>
                <a:schemeClr val="accent3">
                  <a:lumMod val="75000"/>
                </a:schemeClr>
              </a:solidFill>
              <a:latin typeface="Microsoft YaHei UI Light" pitchFamily="34" charset="-122"/>
              <a:ea typeface="Microsoft YaHei UI Light" pitchFamily="34" charset="-122"/>
            </a:endParaRPr>
          </a:p>
        </p:txBody>
      </p:sp>
      <p:sp>
        <p:nvSpPr>
          <p:cNvPr id="11" name="TextBox 10"/>
          <p:cNvSpPr txBox="1"/>
          <p:nvPr/>
        </p:nvSpPr>
        <p:spPr>
          <a:xfrm>
            <a:off x="3999045" y="1371600"/>
            <a:ext cx="5218095" cy="830997"/>
          </a:xfrm>
          <a:prstGeom prst="rect">
            <a:avLst/>
          </a:prstGeom>
          <a:noFill/>
        </p:spPr>
        <p:txBody>
          <a:bodyPr wrap="none" rtlCol="0">
            <a:spAutoFit/>
          </a:bodyPr>
          <a:lstStyle/>
          <a:p>
            <a:r>
              <a:rPr lang="en-US" sz="4800" dirty="0" smtClean="0">
                <a:solidFill>
                  <a:schemeClr val="tx2">
                    <a:lumMod val="75000"/>
                  </a:schemeClr>
                </a:solidFill>
                <a:latin typeface="Microsoft YaHei UI Light" pitchFamily="34" charset="-122"/>
                <a:ea typeface="Microsoft YaHei UI Light" pitchFamily="34" charset="-122"/>
              </a:rPr>
              <a:t>Interaction Design</a:t>
            </a:r>
            <a:endParaRPr lang="en-US" sz="4800" dirty="0">
              <a:solidFill>
                <a:schemeClr val="tx2">
                  <a:lumMod val="75000"/>
                </a:schemeClr>
              </a:solidFill>
              <a:latin typeface="Microsoft YaHei UI Light" pitchFamily="34" charset="-122"/>
              <a:ea typeface="Microsoft YaHei UI Light" pitchFamily="34" charset="-122"/>
            </a:endParaRPr>
          </a:p>
        </p:txBody>
      </p:sp>
      <p:sp>
        <p:nvSpPr>
          <p:cNvPr id="12" name="TextBox 11"/>
          <p:cNvSpPr txBox="1"/>
          <p:nvPr/>
        </p:nvSpPr>
        <p:spPr>
          <a:xfrm>
            <a:off x="327887" y="26745"/>
            <a:ext cx="2874505" cy="523220"/>
          </a:xfrm>
          <a:prstGeom prst="rect">
            <a:avLst/>
          </a:prstGeom>
          <a:noFill/>
        </p:spPr>
        <p:txBody>
          <a:bodyPr wrap="none" rtlCol="0">
            <a:spAutoFit/>
          </a:bodyPr>
          <a:lstStyle/>
          <a:p>
            <a:r>
              <a:rPr lang="en-US" sz="2800" dirty="0" smtClean="0">
                <a:solidFill>
                  <a:schemeClr val="accent3">
                    <a:lumMod val="75000"/>
                  </a:schemeClr>
                </a:solidFill>
                <a:latin typeface="Microsoft YaHei UI Light" pitchFamily="34" charset="-122"/>
                <a:ea typeface="Microsoft YaHei UI Light" pitchFamily="34" charset="-122"/>
              </a:rPr>
              <a:t>Industrial Design</a:t>
            </a:r>
            <a:endParaRPr lang="en-US" sz="2800" dirty="0">
              <a:solidFill>
                <a:schemeClr val="accent3">
                  <a:lumMod val="75000"/>
                </a:schemeClr>
              </a:solidFill>
              <a:latin typeface="Microsoft YaHei UI Light" pitchFamily="34" charset="-122"/>
              <a:ea typeface="Microsoft YaHei UI Light" pitchFamily="34" charset="-122"/>
            </a:endParaRPr>
          </a:p>
        </p:txBody>
      </p:sp>
      <p:sp>
        <p:nvSpPr>
          <p:cNvPr id="13" name="TextBox 12"/>
          <p:cNvSpPr txBox="1"/>
          <p:nvPr/>
        </p:nvSpPr>
        <p:spPr>
          <a:xfrm>
            <a:off x="1018060" y="3811007"/>
            <a:ext cx="2100062" cy="461665"/>
          </a:xfrm>
          <a:prstGeom prst="rect">
            <a:avLst/>
          </a:prstGeom>
          <a:noFill/>
        </p:spPr>
        <p:txBody>
          <a:bodyPr wrap="none" rtlCol="0">
            <a:spAutoFit/>
          </a:bodyPr>
          <a:lstStyle/>
          <a:p>
            <a:r>
              <a:rPr lang="en-US" sz="2400" dirty="0" smtClean="0">
                <a:latin typeface="Microsoft YaHei UI Light" pitchFamily="34" charset="-122"/>
                <a:ea typeface="Microsoft YaHei UI Light" pitchFamily="34" charset="-122"/>
              </a:rPr>
              <a:t>Anthropology</a:t>
            </a:r>
            <a:endParaRPr lang="en-US" sz="2400" dirty="0">
              <a:latin typeface="Microsoft YaHei UI Light" pitchFamily="34" charset="-122"/>
              <a:ea typeface="Microsoft YaHei UI Light" pitchFamily="34" charset="-122"/>
            </a:endParaRPr>
          </a:p>
        </p:txBody>
      </p:sp>
      <p:sp>
        <p:nvSpPr>
          <p:cNvPr id="14" name="TextBox 13"/>
          <p:cNvSpPr txBox="1"/>
          <p:nvPr/>
        </p:nvSpPr>
        <p:spPr>
          <a:xfrm>
            <a:off x="250031" y="727501"/>
            <a:ext cx="1529586" cy="461665"/>
          </a:xfrm>
          <a:prstGeom prst="rect">
            <a:avLst/>
          </a:prstGeom>
          <a:noFill/>
        </p:spPr>
        <p:txBody>
          <a:bodyPr wrap="none" rtlCol="0">
            <a:spAutoFit/>
          </a:bodyPr>
          <a:lstStyle/>
          <a:p>
            <a:r>
              <a:rPr lang="en-US" sz="2400" dirty="0" smtClean="0">
                <a:solidFill>
                  <a:schemeClr val="accent1">
                    <a:lumMod val="60000"/>
                    <a:lumOff val="40000"/>
                  </a:schemeClr>
                </a:solidFill>
                <a:latin typeface="Microsoft YaHei UI Light" pitchFamily="34" charset="-122"/>
                <a:ea typeface="Microsoft YaHei UI Light" pitchFamily="34" charset="-122"/>
              </a:rPr>
              <a:t>Sociology</a:t>
            </a:r>
            <a:endParaRPr lang="en-US" sz="2400" dirty="0">
              <a:solidFill>
                <a:schemeClr val="accent1">
                  <a:lumMod val="60000"/>
                  <a:lumOff val="40000"/>
                </a:schemeClr>
              </a:solidFill>
              <a:latin typeface="Microsoft YaHei UI Light" pitchFamily="34" charset="-122"/>
              <a:ea typeface="Microsoft YaHei UI Light" pitchFamily="34" charset="-122"/>
            </a:endParaRPr>
          </a:p>
        </p:txBody>
      </p:sp>
      <p:sp>
        <p:nvSpPr>
          <p:cNvPr id="15" name="TextBox 14"/>
          <p:cNvSpPr txBox="1"/>
          <p:nvPr/>
        </p:nvSpPr>
        <p:spPr>
          <a:xfrm>
            <a:off x="250031" y="2105799"/>
            <a:ext cx="7165744" cy="1107996"/>
          </a:xfrm>
          <a:prstGeom prst="rect">
            <a:avLst/>
          </a:prstGeom>
          <a:noFill/>
        </p:spPr>
        <p:txBody>
          <a:bodyPr wrap="none" rtlCol="0">
            <a:spAutoFit/>
          </a:bodyPr>
          <a:lstStyle/>
          <a:p>
            <a:r>
              <a:rPr lang="en-US" sz="6600" dirty="0" smtClean="0">
                <a:solidFill>
                  <a:schemeClr val="accent1">
                    <a:lumMod val="60000"/>
                    <a:lumOff val="40000"/>
                  </a:schemeClr>
                </a:solidFill>
                <a:latin typeface="Microsoft YaHei UI Light" pitchFamily="34" charset="-122"/>
                <a:ea typeface="Microsoft YaHei UI Light" pitchFamily="34" charset="-122"/>
              </a:rPr>
              <a:t>Computer Science</a:t>
            </a:r>
            <a:endParaRPr lang="en-US" sz="6600" dirty="0">
              <a:solidFill>
                <a:schemeClr val="accent1">
                  <a:lumMod val="60000"/>
                  <a:lumOff val="40000"/>
                </a:schemeClr>
              </a:solidFill>
              <a:latin typeface="Microsoft YaHei UI Light" pitchFamily="34" charset="-122"/>
              <a:ea typeface="Microsoft YaHei UI Light" pitchFamily="34" charset="-122"/>
            </a:endParaRPr>
          </a:p>
        </p:txBody>
      </p:sp>
      <p:sp>
        <p:nvSpPr>
          <p:cNvPr id="16" name="TextBox 15"/>
          <p:cNvSpPr txBox="1"/>
          <p:nvPr/>
        </p:nvSpPr>
        <p:spPr>
          <a:xfrm>
            <a:off x="6596875" y="6292334"/>
            <a:ext cx="2533066" cy="461665"/>
          </a:xfrm>
          <a:prstGeom prst="rect">
            <a:avLst/>
          </a:prstGeom>
          <a:noFill/>
        </p:spPr>
        <p:txBody>
          <a:bodyPr wrap="none" rtlCol="0">
            <a:spAutoFit/>
          </a:bodyPr>
          <a:lstStyle/>
          <a:p>
            <a:r>
              <a:rPr lang="en-US" sz="2400" dirty="0" smtClean="0">
                <a:solidFill>
                  <a:schemeClr val="tx2">
                    <a:lumMod val="75000"/>
                  </a:schemeClr>
                </a:solidFill>
                <a:latin typeface="Microsoft YaHei UI Light" pitchFamily="34" charset="-122"/>
                <a:ea typeface="Microsoft YaHei UI Light" pitchFamily="34" charset="-122"/>
              </a:rPr>
              <a:t>Content Strategy</a:t>
            </a:r>
            <a:endParaRPr lang="en-US" sz="2400" dirty="0">
              <a:solidFill>
                <a:schemeClr val="tx2">
                  <a:lumMod val="75000"/>
                </a:schemeClr>
              </a:solidFill>
              <a:latin typeface="Microsoft YaHei UI Light" pitchFamily="34" charset="-122"/>
              <a:ea typeface="Microsoft YaHei UI Light" pitchFamily="34" charset="-122"/>
            </a:endParaRPr>
          </a:p>
        </p:txBody>
      </p:sp>
      <p:sp>
        <p:nvSpPr>
          <p:cNvPr id="17" name="TextBox 16"/>
          <p:cNvSpPr txBox="1"/>
          <p:nvPr/>
        </p:nvSpPr>
        <p:spPr>
          <a:xfrm>
            <a:off x="4654103" y="3839382"/>
            <a:ext cx="3954096" cy="584775"/>
          </a:xfrm>
          <a:prstGeom prst="rect">
            <a:avLst/>
          </a:prstGeom>
          <a:noFill/>
        </p:spPr>
        <p:txBody>
          <a:bodyPr wrap="none" rtlCol="0">
            <a:spAutoFit/>
          </a:bodyPr>
          <a:lstStyle/>
          <a:p>
            <a:r>
              <a:rPr lang="en-US" sz="3200" dirty="0" smtClean="0">
                <a:solidFill>
                  <a:schemeClr val="accent3">
                    <a:lumMod val="60000"/>
                    <a:lumOff val="40000"/>
                  </a:schemeClr>
                </a:solidFill>
                <a:latin typeface="Microsoft YaHei UI Light" pitchFamily="34" charset="-122"/>
                <a:ea typeface="Microsoft YaHei UI Light" pitchFamily="34" charset="-122"/>
              </a:rPr>
              <a:t>Product Engineering</a:t>
            </a:r>
            <a:endParaRPr lang="en-US" sz="3200" dirty="0">
              <a:solidFill>
                <a:schemeClr val="accent3">
                  <a:lumMod val="60000"/>
                  <a:lumOff val="40000"/>
                </a:schemeClr>
              </a:solidFill>
              <a:latin typeface="Microsoft YaHei UI Light" pitchFamily="34" charset="-122"/>
              <a:ea typeface="Microsoft YaHei UI Light" pitchFamily="34" charset="-122"/>
            </a:endParaRPr>
          </a:p>
        </p:txBody>
      </p:sp>
      <p:sp>
        <p:nvSpPr>
          <p:cNvPr id="18" name="TextBox 17"/>
          <p:cNvSpPr txBox="1"/>
          <p:nvPr/>
        </p:nvSpPr>
        <p:spPr>
          <a:xfrm>
            <a:off x="364330" y="6143480"/>
            <a:ext cx="5069593" cy="584775"/>
          </a:xfrm>
          <a:prstGeom prst="rect">
            <a:avLst/>
          </a:prstGeom>
          <a:noFill/>
        </p:spPr>
        <p:txBody>
          <a:bodyPr wrap="none" rtlCol="0">
            <a:spAutoFit/>
          </a:bodyPr>
          <a:lstStyle/>
          <a:p>
            <a:r>
              <a:rPr lang="en-US" sz="3200" dirty="0" smtClean="0">
                <a:solidFill>
                  <a:schemeClr val="tx2">
                    <a:lumMod val="75000"/>
                  </a:schemeClr>
                </a:solidFill>
                <a:latin typeface="Microsoft YaHei UI Light" pitchFamily="34" charset="-122"/>
                <a:ea typeface="Microsoft YaHei UI Light" pitchFamily="34" charset="-122"/>
              </a:rPr>
              <a:t>Professional Brainstorming</a:t>
            </a:r>
            <a:endParaRPr lang="en-US" sz="3200" dirty="0">
              <a:solidFill>
                <a:schemeClr val="tx2">
                  <a:lumMod val="75000"/>
                </a:schemeClr>
              </a:solidFill>
              <a:latin typeface="Microsoft YaHei UI Light" pitchFamily="34" charset="-122"/>
              <a:ea typeface="Microsoft YaHei UI Light" pitchFamily="34" charset="-122"/>
            </a:endParaRPr>
          </a:p>
        </p:txBody>
      </p:sp>
      <p:sp>
        <p:nvSpPr>
          <p:cNvPr id="19" name="TextBox 18"/>
          <p:cNvSpPr txBox="1"/>
          <p:nvPr/>
        </p:nvSpPr>
        <p:spPr>
          <a:xfrm>
            <a:off x="224673" y="1850886"/>
            <a:ext cx="3432927" cy="461665"/>
          </a:xfrm>
          <a:prstGeom prst="rect">
            <a:avLst/>
          </a:prstGeom>
          <a:noFill/>
        </p:spPr>
        <p:txBody>
          <a:bodyPr wrap="none" rtlCol="0">
            <a:spAutoFit/>
          </a:bodyPr>
          <a:lstStyle/>
          <a:p>
            <a:r>
              <a:rPr lang="en-US" sz="2400" dirty="0" smtClean="0">
                <a:latin typeface="Microsoft YaHei UI Light" pitchFamily="34" charset="-122"/>
                <a:ea typeface="Microsoft YaHei UI Light" pitchFamily="34" charset="-122"/>
              </a:rPr>
              <a:t>Tech-Human Mediation</a:t>
            </a:r>
            <a:endParaRPr lang="en-US" sz="2400" dirty="0">
              <a:latin typeface="Microsoft YaHei UI Light" pitchFamily="34" charset="-122"/>
              <a:ea typeface="Microsoft YaHei UI Light" pitchFamily="34" charset="-122"/>
            </a:endParaRPr>
          </a:p>
        </p:txBody>
      </p:sp>
      <p:sp>
        <p:nvSpPr>
          <p:cNvPr id="20" name="TextBox 19"/>
          <p:cNvSpPr txBox="1"/>
          <p:nvPr/>
        </p:nvSpPr>
        <p:spPr>
          <a:xfrm>
            <a:off x="5748890" y="4388796"/>
            <a:ext cx="2389180" cy="584775"/>
          </a:xfrm>
          <a:prstGeom prst="rect">
            <a:avLst/>
          </a:prstGeom>
          <a:noFill/>
        </p:spPr>
        <p:txBody>
          <a:bodyPr wrap="none" rtlCol="0">
            <a:spAutoFit/>
          </a:bodyPr>
          <a:lstStyle/>
          <a:p>
            <a:r>
              <a:rPr lang="en-US" sz="3200" dirty="0" smtClean="0">
                <a:solidFill>
                  <a:schemeClr val="accent3">
                    <a:lumMod val="75000"/>
                  </a:schemeClr>
                </a:solidFill>
                <a:latin typeface="Microsoft YaHei UI Light" pitchFamily="34" charset="-122"/>
                <a:ea typeface="Microsoft YaHei UI Light" pitchFamily="34" charset="-122"/>
              </a:rPr>
              <a:t>Researchers</a:t>
            </a:r>
            <a:endParaRPr lang="en-US" sz="3200" dirty="0">
              <a:solidFill>
                <a:schemeClr val="accent3">
                  <a:lumMod val="75000"/>
                </a:schemeClr>
              </a:solidFill>
              <a:latin typeface="Microsoft YaHei UI Light" pitchFamily="34" charset="-122"/>
              <a:ea typeface="Microsoft YaHei UI Light" pitchFamily="34" charset="-122"/>
            </a:endParaRPr>
          </a:p>
        </p:txBody>
      </p:sp>
    </p:spTree>
    <p:extLst>
      <p:ext uri="{BB962C8B-B14F-4D97-AF65-F5344CB8AC3E}">
        <p14:creationId xmlns:p14="http://schemas.microsoft.com/office/powerpoint/2010/main" val="265373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975" y="504857"/>
            <a:ext cx="55340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7563" y="1866964"/>
            <a:ext cx="5427493" cy="400110"/>
          </a:xfrm>
          <a:prstGeom prst="rect">
            <a:avLst/>
          </a:prstGeom>
          <a:noFill/>
        </p:spPr>
        <p:txBody>
          <a:bodyPr wrap="square" rtlCol="0">
            <a:spAutoFit/>
          </a:bodyPr>
          <a:lstStyle/>
          <a:p>
            <a:pPr fontAlgn="b">
              <a:defRPr/>
            </a:pPr>
            <a:r>
              <a:rPr lang="en-US" sz="2000" dirty="0" smtClean="0">
                <a:solidFill>
                  <a:srgbClr val="2F6326"/>
                </a:solidFill>
                <a:latin typeface="Segoe UI" pitchFamily="34" charset="0"/>
                <a:cs typeface="Segoe UI" pitchFamily="34" charset="0"/>
              </a:rPr>
              <a:t>Project Identification Number</a:t>
            </a:r>
            <a:endParaRPr lang="en-US" sz="2000" dirty="0">
              <a:solidFill>
                <a:srgbClr val="2F6326"/>
              </a:solidFill>
              <a:latin typeface="Segoe UI" pitchFamily="34" charset="0"/>
              <a:cs typeface="Segoe U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29195209"/>
              </p:ext>
            </p:extLst>
          </p:nvPr>
        </p:nvGraphicFramePr>
        <p:xfrm>
          <a:off x="152400" y="2514601"/>
          <a:ext cx="8839200" cy="777240"/>
        </p:xfrm>
        <a:graphic>
          <a:graphicData uri="http://schemas.openxmlformats.org/drawingml/2006/table">
            <a:tbl>
              <a:tblPr firstRow="1" bandRow="1">
                <a:tableStyleId>{5C22544A-7EE6-4342-B048-85BDC9FD1C3A}</a:tableStyleId>
              </a:tblPr>
              <a:tblGrid>
                <a:gridCol w="990600"/>
                <a:gridCol w="1752600"/>
                <a:gridCol w="1447800"/>
                <a:gridCol w="2286000"/>
                <a:gridCol w="1295400"/>
                <a:gridCol w="1066800"/>
              </a:tblGrid>
              <a:tr h="254000">
                <a:tc>
                  <a:txBody>
                    <a:bodyPr/>
                    <a:lstStyle/>
                    <a:p>
                      <a:r>
                        <a:rPr lang="en-US" sz="1100" b="0" dirty="0" smtClean="0">
                          <a:solidFill>
                            <a:srgbClr val="595959"/>
                          </a:solidFill>
                        </a:rPr>
                        <a:t>Project</a:t>
                      </a:r>
                      <a:r>
                        <a:rPr lang="en-US" sz="1100" b="0" baseline="0" dirty="0" smtClean="0">
                          <a:solidFill>
                            <a:srgbClr val="595959"/>
                          </a:solidFill>
                        </a:rPr>
                        <a:t> MGR</a:t>
                      </a:r>
                      <a:endParaRPr lang="en-US" sz="1100" b="0" dirty="0">
                        <a:solidFill>
                          <a:srgbClr val="595959"/>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rgbClr val="595959"/>
                          </a:solidFill>
                        </a:rPr>
                        <a:t>Projected Data Range</a:t>
                      </a:r>
                      <a:endParaRPr lang="en-US" sz="1100" b="0" dirty="0">
                        <a:solidFill>
                          <a:srgbClr val="595959"/>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ysClr val="windowText" lastClr="000000"/>
                          </a:solidFill>
                        </a:rPr>
                        <a:t>09/01/2001-07/19/2012</a:t>
                      </a:r>
                      <a:endParaRPr lang="en-US" sz="1100" b="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l"/>
                      <a:r>
                        <a:rPr lang="en-US" sz="1100" b="0" i="0" dirty="0" smtClean="0">
                          <a:solidFill>
                            <a:srgbClr val="595959"/>
                          </a:solidFill>
                        </a:rPr>
                        <a:t>Expenses Paid</a:t>
                      </a:r>
                      <a:endParaRPr lang="en-US" sz="1100" b="0" i="0" dirty="0">
                        <a:solidFill>
                          <a:srgbClr val="595959"/>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ysClr val="windowText" lastClr="000000"/>
                          </a:solidFill>
                        </a:rPr>
                        <a:t>14,209.95</a:t>
                      </a:r>
                      <a:endParaRPr lang="en-US" sz="1100" b="0" i="0" dirty="0">
                        <a:solidFill>
                          <a:sysClr val="windowText" lastClr="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254000">
                <a:tc>
                  <a:txBody>
                    <a:bodyPr/>
                    <a:lstStyle/>
                    <a:p>
                      <a:r>
                        <a:rPr lang="en-US" sz="1100" b="0" dirty="0" smtClean="0">
                          <a:solidFill>
                            <a:srgbClr val="595959"/>
                          </a:solidFill>
                        </a:rPr>
                        <a:t>Department</a:t>
                      </a:r>
                      <a:endParaRPr lang="en-US" sz="1100" b="0" dirty="0">
                        <a:solidFill>
                          <a:srgbClr val="595959"/>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ysClr val="windowText" lastClr="000000"/>
                          </a:solidFill>
                        </a:rPr>
                        <a:t>Plan G</a:t>
                      </a:r>
                      <a:endParaRPr lang="en-US" sz="1100" b="0" dirty="0">
                        <a:solidFill>
                          <a:sysClr val="windowText" lastClr="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rgbClr val="595959"/>
                          </a:solidFill>
                        </a:rPr>
                        <a:t>Actual Start</a:t>
                      </a:r>
                      <a:r>
                        <a:rPr lang="en-US" sz="1100" b="0" baseline="0" dirty="0" smtClean="0">
                          <a:solidFill>
                            <a:srgbClr val="595959"/>
                          </a:solidFill>
                        </a:rPr>
                        <a:t> Date</a:t>
                      </a:r>
                      <a:endParaRPr lang="en-US" sz="1100" b="0" dirty="0">
                        <a:solidFill>
                          <a:srgbClr val="595959"/>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ysClr val="windowText" lastClr="000000"/>
                          </a:solidFill>
                        </a:rPr>
                        <a:t>09/01/2001</a:t>
                      </a:r>
                      <a:endParaRPr lang="en-US" sz="1100" b="0" dirty="0">
                        <a:solidFill>
                          <a:sysClr val="windowText" lastClr="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l"/>
                      <a:r>
                        <a:rPr lang="en-US" sz="1100" b="0" i="0" dirty="0" smtClean="0">
                          <a:solidFill>
                            <a:srgbClr val="595959"/>
                          </a:solidFill>
                        </a:rPr>
                        <a:t>Funding Received</a:t>
                      </a:r>
                      <a:endParaRPr lang="en-US" sz="1100" b="0" i="0" dirty="0">
                        <a:solidFill>
                          <a:srgbClr val="595959"/>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ysClr val="windowText" lastClr="000000"/>
                          </a:solidFill>
                        </a:rPr>
                        <a:t>0.00</a:t>
                      </a:r>
                      <a:endParaRPr lang="en-US" sz="1100" b="0" i="0" dirty="0">
                        <a:solidFill>
                          <a:sysClr val="windowText" lastClr="00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254000">
                <a:tc>
                  <a:txBody>
                    <a:bodyPr/>
                    <a:lstStyle/>
                    <a:p>
                      <a:r>
                        <a:rPr lang="en-US" sz="1100" b="0" dirty="0" smtClean="0">
                          <a:solidFill>
                            <a:srgbClr val="595959"/>
                          </a:solidFill>
                        </a:rPr>
                        <a:t>Major Project</a:t>
                      </a:r>
                      <a:endParaRPr lang="en-US" sz="1100" b="0" dirty="0">
                        <a:solidFill>
                          <a:srgbClr val="595959"/>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ysClr val="windowText" lastClr="000000"/>
                          </a:solidFill>
                        </a:rPr>
                        <a:t>34930458490</a:t>
                      </a:r>
                      <a:endParaRPr lang="en-US" sz="1100" b="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rgbClr val="595959"/>
                          </a:solidFill>
                        </a:rPr>
                        <a:t>Status</a:t>
                      </a:r>
                      <a:endParaRPr lang="en-US" sz="1100" b="0" dirty="0">
                        <a:solidFill>
                          <a:srgbClr val="595959"/>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100" b="0" dirty="0" smtClean="0">
                          <a:solidFill>
                            <a:sysClr val="windowText" lastClr="000000"/>
                          </a:solidFill>
                        </a:rPr>
                        <a:t>Active</a:t>
                      </a:r>
                      <a:endParaRPr lang="en-US" sz="1100" b="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r>
                        <a:rPr lang="en-US" sz="1100" b="0" i="0" dirty="0" smtClean="0">
                          <a:solidFill>
                            <a:srgbClr val="595959"/>
                          </a:solidFill>
                        </a:rPr>
                        <a:t>Cash Balance</a:t>
                      </a:r>
                      <a:endParaRPr lang="en-US" sz="1100" b="0" i="0" dirty="0">
                        <a:solidFill>
                          <a:srgbClr val="595959"/>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ysClr val="windowText" lastClr="000000"/>
                          </a:solidFill>
                        </a:rPr>
                        <a:t>-14.209.95</a:t>
                      </a:r>
                      <a:endParaRPr lang="en-US" sz="1100" b="0" i="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4857"/>
            <a:ext cx="7010400" cy="135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86690" y="3505200"/>
            <a:ext cx="4385311" cy="316487"/>
            <a:chOff x="160336" y="1673285"/>
            <a:chExt cx="3200392" cy="316487"/>
          </a:xfrm>
        </p:grpSpPr>
        <p:sp>
          <p:nvSpPr>
            <p:cNvPr id="12" name="TextBox 11"/>
            <p:cNvSpPr txBox="1"/>
            <p:nvPr/>
          </p:nvSpPr>
          <p:spPr>
            <a:xfrm>
              <a:off x="160336" y="1673285"/>
              <a:ext cx="1016844" cy="316487"/>
            </a:xfrm>
            <a:prstGeom prst="rect">
              <a:avLst/>
            </a:prstGeom>
            <a:solidFill>
              <a:srgbClr val="40528F"/>
            </a:solidFill>
          </p:spPr>
          <p:txBody>
            <a:bodyPr wrap="square" rtlCol="0">
              <a:spAutoFit/>
            </a:bodyPr>
            <a:lstStyle/>
            <a:p>
              <a:r>
                <a:rPr lang="en-US" sz="1400" b="1" dirty="0" smtClean="0">
                  <a:solidFill>
                    <a:prstClr val="white"/>
                  </a:solidFill>
                  <a:latin typeface="Segoe UI" pitchFamily="34" charset="0"/>
                  <a:ea typeface="Segoe UI" pitchFamily="34" charset="0"/>
                  <a:cs typeface="Segoe UI" pitchFamily="34" charset="0"/>
                </a:rPr>
                <a:t>Expenses</a:t>
              </a:r>
              <a:endParaRPr lang="en-US" sz="1400" b="1" dirty="0">
                <a:solidFill>
                  <a:prstClr val="white"/>
                </a:solidFill>
                <a:latin typeface="Segoe UI" pitchFamily="34" charset="0"/>
                <a:ea typeface="Segoe UI" pitchFamily="34" charset="0"/>
                <a:cs typeface="Segoe UI" pitchFamily="34" charset="0"/>
              </a:endParaRPr>
            </a:p>
          </p:txBody>
        </p:sp>
        <p:sp>
          <p:nvSpPr>
            <p:cNvPr id="13" name="TextBox 12">
              <a:hlinkClick r:id="" action="ppaction://hlinkshowjump?jump=nextslide"/>
            </p:cNvPr>
            <p:cNvSpPr txBox="1"/>
            <p:nvPr/>
          </p:nvSpPr>
          <p:spPr>
            <a:xfrm>
              <a:off x="1230796" y="1681995"/>
              <a:ext cx="1016847" cy="307777"/>
            </a:xfrm>
            <a:prstGeom prst="rect">
              <a:avLst/>
            </a:prstGeom>
            <a:noFill/>
          </p:spPr>
          <p:txBody>
            <a:bodyPr wrap="square" rtlCol="0">
              <a:spAutoFit/>
            </a:bodyPr>
            <a:lstStyle/>
            <a:p>
              <a:r>
                <a:rPr lang="en-US" sz="1400" dirty="0" smtClean="0">
                  <a:solidFill>
                    <a:srgbClr val="40528F"/>
                  </a:solidFill>
                  <a:latin typeface="Segoe UI" pitchFamily="34" charset="0"/>
                  <a:cs typeface="Segoe UI" pitchFamily="34" charset="0"/>
                </a:rPr>
                <a:t>Funding</a:t>
              </a:r>
              <a:endParaRPr lang="en-US" sz="1400" dirty="0">
                <a:solidFill>
                  <a:srgbClr val="40528F"/>
                </a:solidFill>
                <a:latin typeface="Segoe UI" pitchFamily="34" charset="0"/>
                <a:ea typeface="Segoe UI" pitchFamily="34" charset="0"/>
                <a:cs typeface="Segoe UI" pitchFamily="34" charset="0"/>
              </a:endParaRPr>
            </a:p>
          </p:txBody>
        </p:sp>
        <p:sp>
          <p:nvSpPr>
            <p:cNvPr id="14" name="TextBox 13">
              <a:hlinkClick r:id="" action="ppaction://noaction"/>
            </p:cNvPr>
            <p:cNvSpPr txBox="1"/>
            <p:nvPr/>
          </p:nvSpPr>
          <p:spPr>
            <a:xfrm>
              <a:off x="2049346" y="1675830"/>
              <a:ext cx="1311382" cy="307777"/>
            </a:xfrm>
            <a:prstGeom prst="rect">
              <a:avLst/>
            </a:prstGeom>
            <a:noFill/>
          </p:spPr>
          <p:txBody>
            <a:bodyPr wrap="square" rtlCol="0">
              <a:spAutoFit/>
            </a:bodyPr>
            <a:lstStyle/>
            <a:p>
              <a:r>
                <a:rPr lang="en-US" sz="1400" dirty="0" smtClean="0">
                  <a:solidFill>
                    <a:srgbClr val="40528F"/>
                  </a:solidFill>
                  <a:latin typeface="Segoe UI" pitchFamily="34" charset="0"/>
                  <a:ea typeface="Segoe UI" pitchFamily="34" charset="0"/>
                  <a:cs typeface="Segoe UI" pitchFamily="34" charset="0"/>
                </a:rPr>
                <a:t>Milestones</a:t>
              </a:r>
              <a:endParaRPr lang="en-US" sz="1400" dirty="0">
                <a:solidFill>
                  <a:srgbClr val="40528F"/>
                </a:solidFill>
                <a:latin typeface="Segoe UI" pitchFamily="34" charset="0"/>
                <a:ea typeface="Segoe UI" pitchFamily="34" charset="0"/>
                <a:cs typeface="Segoe UI" pitchFamily="34" charset="0"/>
              </a:endParaRPr>
            </a:p>
          </p:txBody>
        </p:sp>
      </p:grpSp>
      <p:graphicFrame>
        <p:nvGraphicFramePr>
          <p:cNvPr id="5" name="Table 4"/>
          <p:cNvGraphicFramePr>
            <a:graphicFrameLocks noGrp="1"/>
          </p:cNvGraphicFramePr>
          <p:nvPr>
            <p:extLst>
              <p:ext uri="{D42A27DB-BD31-4B8C-83A1-F6EECF244321}">
                <p14:modId xmlns:p14="http://schemas.microsoft.com/office/powerpoint/2010/main" val="3498594587"/>
              </p:ext>
            </p:extLst>
          </p:nvPr>
        </p:nvGraphicFramePr>
        <p:xfrm>
          <a:off x="199942" y="3962661"/>
          <a:ext cx="4219658" cy="2225040"/>
        </p:xfrm>
        <a:graphic>
          <a:graphicData uri="http://schemas.openxmlformats.org/drawingml/2006/table">
            <a:tbl>
              <a:tblPr firstRow="1" bandRow="1">
                <a:tableStyleId>{5C22544A-7EE6-4342-B048-85BDC9FD1C3A}</a:tableStyleId>
              </a:tblPr>
              <a:tblGrid>
                <a:gridCol w="2314658"/>
                <a:gridCol w="1049100"/>
                <a:gridCol w="855900"/>
              </a:tblGrid>
              <a:tr h="370840">
                <a:tc>
                  <a:txBody>
                    <a:bodyPr/>
                    <a:lstStyle/>
                    <a:p>
                      <a:r>
                        <a:rPr lang="en-US" sz="1100" dirty="0" smtClean="0">
                          <a:solidFill>
                            <a:srgbClr val="2F6326"/>
                          </a:solidFill>
                        </a:rPr>
                        <a:t>Project Account</a:t>
                      </a:r>
                      <a:endParaRPr lang="en-US" sz="1100" dirty="0">
                        <a:solidFill>
                          <a:srgbClr val="2F632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dirty="0" smtClean="0">
                          <a:solidFill>
                            <a:srgbClr val="2F6326"/>
                          </a:solidFill>
                        </a:rPr>
                        <a:t>Year to Date</a:t>
                      </a:r>
                      <a:endParaRPr lang="en-US" sz="1100" dirty="0">
                        <a:solidFill>
                          <a:srgbClr val="2F632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100" dirty="0" smtClean="0">
                          <a:solidFill>
                            <a:srgbClr val="2F6326"/>
                          </a:solidFill>
                        </a:rPr>
                        <a:t>Life to Date</a:t>
                      </a:r>
                      <a:endParaRPr lang="en-US" sz="1100" dirty="0">
                        <a:solidFill>
                          <a:srgbClr val="2F632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370840">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800" b="1" dirty="0" smtClean="0"/>
                        <a:t>-</a:t>
                      </a:r>
                      <a:r>
                        <a:rPr lang="en-US" sz="1100" baseline="0" dirty="0" smtClean="0"/>
                        <a:t>  </a:t>
                      </a:r>
                      <a:r>
                        <a:rPr lang="en-US" sz="1100" dirty="0" smtClean="0"/>
                        <a:t>09097-Waterfront</a:t>
                      </a:r>
                      <a:r>
                        <a:rPr lang="en-US" sz="1100" baseline="0" dirty="0" smtClean="0"/>
                        <a:t> Development</a:t>
                      </a:r>
                      <a:endParaRPr lang="en-US" sz="11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FCFCF"/>
                    </a:solidFill>
                  </a:tcPr>
                </a:tc>
                <a:tc>
                  <a:txBody>
                    <a:bodyPr/>
                    <a:lstStyle/>
                    <a:p>
                      <a:r>
                        <a:rPr lang="en-US" sz="1000" dirty="0" smtClean="0"/>
                        <a:t>0.00</a:t>
                      </a:r>
                      <a:endParaRPr lang="en-US"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FCFCF"/>
                    </a:solidFill>
                  </a:tcPr>
                </a:tc>
                <a:tc>
                  <a:txBody>
                    <a:bodyPr/>
                    <a:lstStyle/>
                    <a:p>
                      <a:r>
                        <a:rPr lang="en-US" sz="1000" smtClean="0"/>
                        <a:t>16,497,234</a:t>
                      </a:r>
                      <a:endParaRPr lang="en-US" sz="1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FCFCF"/>
                    </a:solidFill>
                  </a:tcPr>
                </a:tc>
              </a:tr>
              <a:tr h="370840">
                <a:tc>
                  <a:txBody>
                    <a:bodyPr/>
                    <a:lstStyle/>
                    <a:p>
                      <a:r>
                        <a:rPr lang="en-US" sz="1400" b="1" baseline="0" dirty="0" smtClean="0">
                          <a:solidFill>
                            <a:schemeClr val="tx1"/>
                          </a:solidFill>
                          <a:latin typeface="Segoe UI" pitchFamily="34" charset="0"/>
                          <a:cs typeface="Segoe UI" pitchFamily="34" charset="0"/>
                        </a:rPr>
                        <a:t>     </a:t>
                      </a:r>
                      <a:r>
                        <a:rPr lang="en-US" sz="1800" b="1" baseline="0" dirty="0" smtClean="0">
                          <a:solidFill>
                            <a:schemeClr val="tx1"/>
                          </a:solidFill>
                          <a:latin typeface="Segoe UI" pitchFamily="34" charset="0"/>
                          <a:cs typeface="Segoe UI" pitchFamily="34" charset="0"/>
                        </a:rPr>
                        <a:t>-</a:t>
                      </a:r>
                      <a:r>
                        <a:rPr lang="en-US" sz="1400" b="1" baseline="0" dirty="0" smtClean="0">
                          <a:solidFill>
                            <a:schemeClr val="tx1"/>
                          </a:solidFill>
                          <a:latin typeface="Segoe UI" pitchFamily="34" charset="0"/>
                          <a:cs typeface="Segoe UI" pitchFamily="34" charset="0"/>
                        </a:rPr>
                        <a:t> </a:t>
                      </a:r>
                      <a:r>
                        <a:rPr lang="en-US" sz="1100" b="0" baseline="0" dirty="0" smtClean="0">
                          <a:solidFill>
                            <a:schemeClr val="tx1"/>
                          </a:solidFill>
                          <a:latin typeface="Segoe UI" pitchFamily="34" charset="0"/>
                          <a:cs typeface="Segoe UI" pitchFamily="34" charset="0"/>
                        </a:rPr>
                        <a:t>100-Planning</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r>
                        <a:rPr lang="en-US" sz="1000" dirty="0" smtClean="0"/>
                        <a:t>0.00</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r>
                        <a:rPr lang="en-US" sz="1000" dirty="0" smtClean="0"/>
                        <a:t>16,497,234</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r>
              <a:tr h="370840">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latin typeface="Segoe UI" pitchFamily="34" charset="0"/>
                          <a:cs typeface="Segoe UI" pitchFamily="34" charset="0"/>
                        </a:rPr>
                        <a:t>         + </a:t>
                      </a:r>
                      <a:r>
                        <a:rPr lang="en-US" sz="1100" b="0" baseline="0" dirty="0" smtClean="0">
                          <a:solidFill>
                            <a:schemeClr val="tx1"/>
                          </a:solidFill>
                          <a:latin typeface="Segoe UI" pitchFamily="34" charset="0"/>
                          <a:cs typeface="Segoe UI" pitchFamily="34" charset="0"/>
                        </a:rPr>
                        <a:t>10-Permits</a:t>
                      </a:r>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dirty="0" smtClean="0"/>
                        <a:t>0.00</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dirty="0" smtClean="0"/>
                        <a:t>16,497,234</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1100" dirty="0" smtClean="0"/>
                        <a:t>             </a:t>
                      </a:r>
                      <a:r>
                        <a:rPr lang="en-US" sz="1800" b="1" dirty="0" smtClean="0"/>
                        <a:t> -  </a:t>
                      </a:r>
                      <a:r>
                        <a:rPr lang="en-US" sz="1100" b="0" baseline="0" dirty="0" smtClean="0"/>
                        <a:t>010-</a:t>
                      </a:r>
                      <a:r>
                        <a:rPr lang="en-US" sz="1100" baseline="0" dirty="0" smtClean="0"/>
                        <a:t>Drawings</a:t>
                      </a:r>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dirty="0" smtClean="0"/>
                        <a:t>0.00</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000" dirty="0" smtClean="0"/>
                        <a:t>16,497,234</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1100" dirty="0" smtClean="0"/>
                        <a:t>                   </a:t>
                      </a:r>
                      <a:r>
                        <a:rPr lang="en-US" sz="1000" dirty="0" smtClean="0"/>
                        <a:t> 09097       .100        .010</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DAB8"/>
                    </a:solidFill>
                  </a:tcPr>
                </a:tc>
                <a:tc>
                  <a:txBody>
                    <a:bodyPr/>
                    <a:lstStyle/>
                    <a:p>
                      <a:r>
                        <a:rPr lang="en-US" sz="1000" dirty="0" smtClean="0"/>
                        <a:t>0.00</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DAB8"/>
                    </a:solidFill>
                  </a:tcPr>
                </a:tc>
                <a:tc>
                  <a:txBody>
                    <a:bodyPr/>
                    <a:lstStyle/>
                    <a:p>
                      <a:r>
                        <a:rPr lang="en-US" sz="1000" dirty="0" smtClean="0"/>
                        <a:t>16,497,234</a:t>
                      </a:r>
                      <a:endParaRPr 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7DAB8"/>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01632655"/>
              </p:ext>
            </p:extLst>
          </p:nvPr>
        </p:nvGraphicFramePr>
        <p:xfrm>
          <a:off x="4800600" y="4031328"/>
          <a:ext cx="2006128" cy="2613573"/>
        </p:xfrm>
        <a:graphic>
          <a:graphicData uri="http://schemas.openxmlformats.org/drawingml/2006/table">
            <a:tbl>
              <a:tblPr firstRow="1" bandRow="1">
                <a:tableStyleId>{5C22544A-7EE6-4342-B048-85BDC9FD1C3A}</a:tableStyleId>
              </a:tblPr>
              <a:tblGrid>
                <a:gridCol w="1244128"/>
                <a:gridCol w="762000"/>
              </a:tblGrid>
              <a:tr h="290397">
                <a:tc gridSpan="2">
                  <a:txBody>
                    <a:bodyPr/>
                    <a:lstStyle/>
                    <a:p>
                      <a:r>
                        <a:rPr lang="en-US" sz="1000" dirty="0" smtClean="0">
                          <a:solidFill>
                            <a:srgbClr val="2F6326"/>
                          </a:solidFill>
                          <a:latin typeface="Segoe UI" pitchFamily="34" charset="0"/>
                          <a:cs typeface="Segoe UI" pitchFamily="34" charset="0"/>
                        </a:rPr>
                        <a:t>Task 09097    .100   .010</a:t>
                      </a:r>
                      <a:endParaRPr lang="en-US" sz="1000" dirty="0">
                        <a:solidFill>
                          <a:srgbClr val="2F6326"/>
                        </a:solidFill>
                        <a:latin typeface="Segoe UI" pitchFamily="34" charset="0"/>
                        <a:cs typeface="Segoe UI" pitchFamily="34" charset="0"/>
                      </a:endParaRPr>
                    </a:p>
                  </a:txBody>
                  <a:tcPr>
                    <a:solidFill>
                      <a:schemeClr val="bg1"/>
                    </a:solidFill>
                  </a:tcPr>
                </a:tc>
                <a:tc hMerge="1">
                  <a:txBody>
                    <a:bodyPr/>
                    <a:lstStyle/>
                    <a:p>
                      <a:endParaRPr lang="en-US" dirty="0"/>
                    </a:p>
                  </a:txBody>
                  <a:tcPr/>
                </a:tc>
              </a:tr>
              <a:tr h="290397">
                <a:tc>
                  <a:txBody>
                    <a:bodyPr/>
                    <a:lstStyle/>
                    <a:p>
                      <a:r>
                        <a:rPr lang="en-US" sz="1000" b="0" dirty="0" smtClean="0">
                          <a:solidFill>
                            <a:srgbClr val="595959"/>
                          </a:solidFill>
                        </a:rPr>
                        <a:t>Original Budget</a:t>
                      </a:r>
                      <a:endParaRPr lang="en-US" sz="1000" b="0" dirty="0">
                        <a:solidFill>
                          <a:srgbClr val="595959"/>
                        </a:solidFill>
                      </a:endParaRPr>
                    </a:p>
                  </a:txBody>
                  <a:tcPr>
                    <a:solidFill>
                      <a:schemeClr val="bg1"/>
                    </a:solidFill>
                  </a:tcPr>
                </a:tc>
                <a:tc>
                  <a:txBody>
                    <a:bodyPr/>
                    <a:lstStyle/>
                    <a:p>
                      <a:r>
                        <a:rPr lang="en-US" sz="1000" dirty="0" smtClean="0">
                          <a:solidFill>
                            <a:schemeClr val="tx1"/>
                          </a:solidFill>
                        </a:rPr>
                        <a:t>7,500.00</a:t>
                      </a:r>
                      <a:endParaRPr lang="en-US" sz="1000" dirty="0">
                        <a:solidFill>
                          <a:schemeClr val="tx1"/>
                        </a:solidFill>
                      </a:endParaRPr>
                    </a:p>
                  </a:txBody>
                  <a:tcPr>
                    <a:solidFill>
                      <a:schemeClr val="bg1"/>
                    </a:solidFill>
                  </a:tcPr>
                </a:tc>
              </a:tr>
              <a:tr h="290397">
                <a:tc>
                  <a:txBody>
                    <a:bodyPr/>
                    <a:lstStyle/>
                    <a:p>
                      <a:r>
                        <a:rPr lang="en-US" sz="1000" b="0" dirty="0" smtClean="0">
                          <a:solidFill>
                            <a:srgbClr val="595959"/>
                          </a:solidFill>
                        </a:rPr>
                        <a:t>Transfers</a:t>
                      </a:r>
                      <a:endParaRPr lang="en-US" sz="1000" b="0" dirty="0">
                        <a:solidFill>
                          <a:srgbClr val="595959"/>
                        </a:solidFill>
                      </a:endParaRPr>
                    </a:p>
                  </a:txBody>
                  <a:tcPr>
                    <a:solidFill>
                      <a:schemeClr val="bg1"/>
                    </a:solidFill>
                  </a:tcPr>
                </a:tc>
                <a:tc>
                  <a:txBody>
                    <a:bodyPr/>
                    <a:lstStyle/>
                    <a:p>
                      <a:r>
                        <a:rPr lang="en-US" sz="1000" dirty="0" smtClean="0">
                          <a:solidFill>
                            <a:schemeClr val="tx1"/>
                          </a:solidFill>
                        </a:rPr>
                        <a:t>0.00</a:t>
                      </a:r>
                      <a:endParaRPr lang="en-US" sz="1000" dirty="0">
                        <a:solidFill>
                          <a:schemeClr val="tx1"/>
                        </a:solidFill>
                      </a:endParaRPr>
                    </a:p>
                  </a:txBody>
                  <a:tcPr>
                    <a:solidFill>
                      <a:schemeClr val="bg1"/>
                    </a:solidFill>
                  </a:tcPr>
                </a:tc>
              </a:tr>
              <a:tr h="290397">
                <a:tc>
                  <a:txBody>
                    <a:bodyPr/>
                    <a:lstStyle/>
                    <a:p>
                      <a:r>
                        <a:rPr lang="en-US" sz="1000" b="0" dirty="0" smtClean="0">
                          <a:solidFill>
                            <a:srgbClr val="595959"/>
                          </a:solidFill>
                        </a:rPr>
                        <a:t>Revised Budget</a:t>
                      </a:r>
                      <a:endParaRPr lang="en-US" sz="1000" b="0" dirty="0">
                        <a:solidFill>
                          <a:srgbClr val="595959"/>
                        </a:solidFill>
                      </a:endParaRPr>
                    </a:p>
                  </a:txBody>
                  <a:tcPr>
                    <a:solidFill>
                      <a:schemeClr val="bg1"/>
                    </a:solidFill>
                  </a:tcPr>
                </a:tc>
                <a:tc>
                  <a:txBody>
                    <a:bodyPr/>
                    <a:lstStyle/>
                    <a:p>
                      <a:r>
                        <a:rPr lang="en-US" sz="1000" dirty="0" smtClean="0">
                          <a:solidFill>
                            <a:schemeClr val="tx1"/>
                          </a:solidFill>
                        </a:rPr>
                        <a:t>7,500.00</a:t>
                      </a:r>
                      <a:endParaRPr lang="en-US" sz="1000" dirty="0">
                        <a:solidFill>
                          <a:schemeClr val="tx1"/>
                        </a:solidFill>
                      </a:endParaRPr>
                    </a:p>
                  </a:txBody>
                  <a:tcPr>
                    <a:solidFill>
                      <a:schemeClr val="bg1"/>
                    </a:solidFill>
                  </a:tcPr>
                </a:tc>
              </a:tr>
              <a:tr h="290397">
                <a:tc>
                  <a:txBody>
                    <a:bodyPr/>
                    <a:lstStyle/>
                    <a:p>
                      <a:r>
                        <a:rPr lang="en-US" sz="1000" b="0" dirty="0" smtClean="0">
                          <a:solidFill>
                            <a:srgbClr val="595959"/>
                          </a:solidFill>
                        </a:rPr>
                        <a:t>Actuals Paid</a:t>
                      </a:r>
                      <a:endParaRPr lang="en-US" sz="1000" b="0" dirty="0">
                        <a:solidFill>
                          <a:srgbClr val="595959"/>
                        </a:solidFill>
                      </a:endParaRPr>
                    </a:p>
                  </a:txBody>
                  <a:tcPr>
                    <a:solidFill>
                      <a:schemeClr val="bg1"/>
                    </a:solid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000" dirty="0" smtClean="0">
                          <a:solidFill>
                            <a:schemeClr val="tx1"/>
                          </a:solidFill>
                        </a:rPr>
                        <a:t>0.00</a:t>
                      </a:r>
                    </a:p>
                  </a:txBody>
                  <a:tcPr>
                    <a:solidFill>
                      <a:schemeClr val="bg1"/>
                    </a:solidFill>
                  </a:tcPr>
                </a:tc>
              </a:tr>
              <a:tr h="290397">
                <a:tc>
                  <a:txBody>
                    <a:bodyPr/>
                    <a:lstStyle/>
                    <a:p>
                      <a:r>
                        <a:rPr lang="en-US" sz="1000" b="0" dirty="0" smtClean="0">
                          <a:solidFill>
                            <a:srgbClr val="595959"/>
                          </a:solidFill>
                        </a:rPr>
                        <a:t>Pending Invoices</a:t>
                      </a:r>
                      <a:endParaRPr lang="en-US" sz="1000" b="0" dirty="0">
                        <a:solidFill>
                          <a:srgbClr val="595959"/>
                        </a:solidFill>
                      </a:endParaRPr>
                    </a:p>
                  </a:txBody>
                  <a:tcPr>
                    <a:solidFill>
                      <a:schemeClr val="bg1"/>
                    </a:solidFill>
                  </a:tcPr>
                </a:tc>
                <a:tc>
                  <a:txBody>
                    <a:bodyPr/>
                    <a:lstStyle/>
                    <a:p>
                      <a:r>
                        <a:rPr lang="en-US" sz="1000" dirty="0" smtClean="0">
                          <a:solidFill>
                            <a:schemeClr val="tx1"/>
                          </a:solidFill>
                        </a:rPr>
                        <a:t>5,530.80</a:t>
                      </a:r>
                      <a:endParaRPr lang="en-US" sz="1000" dirty="0">
                        <a:solidFill>
                          <a:schemeClr val="tx1"/>
                        </a:solidFill>
                      </a:endParaRPr>
                    </a:p>
                  </a:txBody>
                  <a:tcPr>
                    <a:solidFill>
                      <a:schemeClr val="bg1"/>
                    </a:solidFill>
                  </a:tcPr>
                </a:tc>
              </a:tr>
              <a:tr h="290397">
                <a:tc>
                  <a:txBody>
                    <a:bodyPr/>
                    <a:lstStyle/>
                    <a:p>
                      <a:r>
                        <a:rPr lang="en-US" sz="1000" b="0" dirty="0" smtClean="0">
                          <a:solidFill>
                            <a:srgbClr val="595959"/>
                          </a:solidFill>
                        </a:rPr>
                        <a:t>Encumbrances</a:t>
                      </a:r>
                      <a:endParaRPr lang="en-US" sz="1000" b="0" dirty="0">
                        <a:solidFill>
                          <a:srgbClr val="595959"/>
                        </a:solidFill>
                      </a:endParaRPr>
                    </a:p>
                  </a:txBody>
                  <a:tcPr>
                    <a:solidFill>
                      <a:schemeClr val="bg1"/>
                    </a:solid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000" dirty="0" smtClean="0">
                          <a:solidFill>
                            <a:schemeClr val="tx1"/>
                          </a:solidFill>
                        </a:rPr>
                        <a:t>0.00</a:t>
                      </a:r>
                    </a:p>
                  </a:txBody>
                  <a:tcPr>
                    <a:solidFill>
                      <a:schemeClr val="bg1"/>
                    </a:solidFill>
                  </a:tcPr>
                </a:tc>
              </a:tr>
              <a:tr h="290397">
                <a:tc>
                  <a:txBody>
                    <a:bodyPr/>
                    <a:lstStyle/>
                    <a:p>
                      <a:r>
                        <a:rPr lang="en-US" sz="1000" b="0" dirty="0" smtClean="0">
                          <a:solidFill>
                            <a:srgbClr val="595959"/>
                          </a:solidFill>
                        </a:rPr>
                        <a:t>Requisitions</a:t>
                      </a:r>
                      <a:endParaRPr lang="en-US" sz="1000" b="0" dirty="0">
                        <a:solidFill>
                          <a:srgbClr val="595959"/>
                        </a:solidFill>
                      </a:endParaRPr>
                    </a:p>
                  </a:txBody>
                  <a:tcPr>
                    <a:solidFill>
                      <a:schemeClr val="bg1"/>
                    </a:solid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000" dirty="0" smtClean="0">
                          <a:solidFill>
                            <a:schemeClr val="tx1"/>
                          </a:solidFill>
                        </a:rPr>
                        <a:t>0.00</a:t>
                      </a:r>
                    </a:p>
                  </a:txBody>
                  <a:tcPr>
                    <a:solidFill>
                      <a:schemeClr val="bg1"/>
                    </a:solidFill>
                  </a:tcPr>
                </a:tc>
              </a:tr>
              <a:tr h="290397">
                <a:tc>
                  <a:txBody>
                    <a:bodyPr/>
                    <a:lstStyle/>
                    <a:p>
                      <a:r>
                        <a:rPr lang="en-US" sz="1000" b="0" dirty="0" smtClean="0">
                          <a:solidFill>
                            <a:srgbClr val="595959"/>
                          </a:solidFill>
                        </a:rPr>
                        <a:t>Available Budget</a:t>
                      </a:r>
                      <a:endParaRPr lang="en-US" sz="1000" b="0" dirty="0">
                        <a:solidFill>
                          <a:srgbClr val="595959"/>
                        </a:solidFill>
                      </a:endParaRPr>
                    </a:p>
                  </a:txBody>
                  <a:tcPr>
                    <a:solidFill>
                      <a:schemeClr val="bg1"/>
                    </a:solidFill>
                  </a:tcPr>
                </a:tc>
                <a:tc>
                  <a:txBody>
                    <a:bodyPr/>
                    <a:lstStyle/>
                    <a:p>
                      <a:r>
                        <a:rPr lang="en-US" sz="1000" dirty="0" smtClean="0">
                          <a:solidFill>
                            <a:schemeClr val="tx1"/>
                          </a:solidFill>
                        </a:rPr>
                        <a:t>1,962.20</a:t>
                      </a:r>
                      <a:endParaRPr lang="en-US" sz="1000" dirty="0">
                        <a:solidFill>
                          <a:schemeClr val="tx1"/>
                        </a:solidFill>
                      </a:endParaRPr>
                    </a:p>
                  </a:txBody>
                  <a:tcPr>
                    <a:solidFill>
                      <a:schemeClr val="bg1"/>
                    </a:solidFill>
                  </a:tcPr>
                </a:tc>
              </a:tr>
            </a:tbl>
          </a:graphicData>
        </a:graphic>
      </p:graphicFrame>
      <p:graphicFrame>
        <p:nvGraphicFramePr>
          <p:cNvPr id="10" name="Chart 9"/>
          <p:cNvGraphicFramePr/>
          <p:nvPr>
            <p:extLst>
              <p:ext uri="{D42A27DB-BD31-4B8C-83A1-F6EECF244321}">
                <p14:modId xmlns:p14="http://schemas.microsoft.com/office/powerpoint/2010/main" val="3858373494"/>
              </p:ext>
            </p:extLst>
          </p:nvPr>
        </p:nvGraphicFramePr>
        <p:xfrm>
          <a:off x="7047589" y="3962400"/>
          <a:ext cx="1835536" cy="2205305"/>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27"/>
          <p:cNvSpPr/>
          <p:nvPr/>
        </p:nvSpPr>
        <p:spPr>
          <a:xfrm>
            <a:off x="7059862" y="6394706"/>
            <a:ext cx="723275" cy="246221"/>
          </a:xfrm>
          <a:prstGeom prst="rect">
            <a:avLst/>
          </a:prstGeom>
        </p:spPr>
        <p:txBody>
          <a:bodyPr wrap="none">
            <a:spAutoFit/>
          </a:bodyPr>
          <a:lstStyle/>
          <a:p>
            <a:r>
              <a:rPr lang="en-US" sz="1000" dirty="0" smtClean="0">
                <a:solidFill>
                  <a:srgbClr val="0F0FF9"/>
                </a:solidFill>
                <a:latin typeface="Segoe UI" pitchFamily="34" charset="0"/>
                <a:cs typeface="Segoe UI" pitchFamily="34" charset="0"/>
              </a:rPr>
              <a:t>Contracts</a:t>
            </a:r>
            <a:endParaRPr lang="en-US" sz="1000" dirty="0">
              <a:solidFill>
                <a:prstClr val="black"/>
              </a:solidFill>
            </a:endParaRPr>
          </a:p>
        </p:txBody>
      </p:sp>
      <p:sp>
        <p:nvSpPr>
          <p:cNvPr id="29" name="Rectangle 28"/>
          <p:cNvSpPr/>
          <p:nvPr/>
        </p:nvSpPr>
        <p:spPr>
          <a:xfrm>
            <a:off x="7965357" y="6397150"/>
            <a:ext cx="1111202" cy="246221"/>
          </a:xfrm>
          <a:prstGeom prst="rect">
            <a:avLst/>
          </a:prstGeom>
        </p:spPr>
        <p:txBody>
          <a:bodyPr wrap="none">
            <a:spAutoFit/>
          </a:bodyPr>
          <a:lstStyle/>
          <a:p>
            <a:r>
              <a:rPr lang="en-US" sz="1000" dirty="0" smtClean="0">
                <a:solidFill>
                  <a:srgbClr val="0F0FF9"/>
                </a:solidFill>
                <a:latin typeface="Segoe UI" pitchFamily="34" charset="0"/>
                <a:cs typeface="Segoe UI" pitchFamily="34" charset="0"/>
              </a:rPr>
              <a:t>Purchase Orders</a:t>
            </a:r>
            <a:endParaRPr lang="en-US" sz="1000" dirty="0">
              <a:solidFill>
                <a:prstClr val="black"/>
              </a:solidFill>
            </a:endParaRPr>
          </a:p>
        </p:txBody>
      </p:sp>
      <p:sp>
        <p:nvSpPr>
          <p:cNvPr id="30" name="Rectangle 29"/>
          <p:cNvSpPr/>
          <p:nvPr/>
        </p:nvSpPr>
        <p:spPr>
          <a:xfrm>
            <a:off x="7965357" y="6199285"/>
            <a:ext cx="1026243" cy="246221"/>
          </a:xfrm>
          <a:prstGeom prst="rect">
            <a:avLst/>
          </a:prstGeom>
        </p:spPr>
        <p:txBody>
          <a:bodyPr wrap="none">
            <a:spAutoFit/>
          </a:bodyPr>
          <a:lstStyle/>
          <a:p>
            <a:r>
              <a:rPr lang="en-US" sz="1000" dirty="0" smtClean="0">
                <a:solidFill>
                  <a:srgbClr val="0F0FF9"/>
                </a:solidFill>
                <a:latin typeface="Segoe UI" pitchFamily="34" charset="0"/>
                <a:cs typeface="Segoe UI" pitchFamily="34" charset="0"/>
              </a:rPr>
              <a:t>Employee Cost</a:t>
            </a:r>
            <a:endParaRPr lang="en-US" sz="1000" dirty="0">
              <a:solidFill>
                <a:prstClr val="black"/>
              </a:solidFill>
            </a:endParaRPr>
          </a:p>
        </p:txBody>
      </p:sp>
      <p:cxnSp>
        <p:nvCxnSpPr>
          <p:cNvPr id="6153" name="Straight Connector 6152"/>
          <p:cNvCxnSpPr/>
          <p:nvPr/>
        </p:nvCxnSpPr>
        <p:spPr>
          <a:xfrm>
            <a:off x="4648200" y="4083206"/>
            <a:ext cx="0" cy="2546194"/>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6154" name="Rectangle 6153"/>
          <p:cNvSpPr/>
          <p:nvPr/>
        </p:nvSpPr>
        <p:spPr>
          <a:xfrm>
            <a:off x="147564" y="5791200"/>
            <a:ext cx="538236"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TextBox 44"/>
          <p:cNvSpPr txBox="1"/>
          <p:nvPr/>
        </p:nvSpPr>
        <p:spPr>
          <a:xfrm>
            <a:off x="381000" y="2286000"/>
            <a:ext cx="1752600" cy="276999"/>
          </a:xfrm>
          <a:prstGeom prst="rect">
            <a:avLst/>
          </a:prstGeom>
          <a:noFill/>
        </p:spPr>
        <p:txBody>
          <a:bodyPr wrap="square" rtlCol="0">
            <a:spAutoFit/>
          </a:bodyPr>
          <a:lstStyle/>
          <a:p>
            <a:pPr fontAlgn="b">
              <a:defRPr/>
            </a:pPr>
            <a:r>
              <a:rPr lang="en-US" sz="1100" b="1" dirty="0">
                <a:solidFill>
                  <a:prstClr val="black"/>
                </a:solidFill>
                <a:latin typeface="Segoe UI" pitchFamily="34" charset="0"/>
                <a:cs typeface="Segoe UI" pitchFamily="34" charset="0"/>
              </a:rPr>
              <a:t> </a:t>
            </a:r>
            <a:r>
              <a:rPr lang="en-US" sz="1200" b="1" dirty="0" smtClean="0">
                <a:solidFill>
                  <a:prstClr val="black"/>
                </a:solidFill>
                <a:latin typeface="Segoe UI" pitchFamily="34" charset="0"/>
                <a:cs typeface="Segoe UI" pitchFamily="34" charset="0"/>
              </a:rPr>
              <a:t>Summary</a:t>
            </a:r>
            <a:endParaRPr lang="en-US" sz="1200" b="1" dirty="0">
              <a:solidFill>
                <a:prstClr val="black"/>
              </a:solidFill>
              <a:latin typeface="Segoe UI" pitchFamily="34" charset="0"/>
              <a:cs typeface="Segoe UI" pitchFamily="34" charset="0"/>
            </a:endParaRPr>
          </a:p>
        </p:txBody>
      </p:sp>
      <p:sp>
        <p:nvSpPr>
          <p:cNvPr id="46" name="Isosceles Triangle 45"/>
          <p:cNvSpPr/>
          <p:nvPr/>
        </p:nvSpPr>
        <p:spPr>
          <a:xfrm rot="10800000" flipH="1">
            <a:off x="228600" y="2379970"/>
            <a:ext cx="182880" cy="9144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8" name="Rectangle 17"/>
          <p:cNvSpPr/>
          <p:nvPr/>
        </p:nvSpPr>
        <p:spPr>
          <a:xfrm>
            <a:off x="7081452" y="6186620"/>
            <a:ext cx="638316" cy="246221"/>
          </a:xfrm>
          <a:prstGeom prst="rect">
            <a:avLst/>
          </a:prstGeom>
        </p:spPr>
        <p:txBody>
          <a:bodyPr wrap="none">
            <a:spAutoFit/>
          </a:bodyPr>
          <a:lstStyle/>
          <a:p>
            <a:r>
              <a:rPr lang="en-US" sz="1000" dirty="0" smtClean="0">
                <a:solidFill>
                  <a:srgbClr val="0F0FF9"/>
                </a:solidFill>
                <a:latin typeface="Segoe UI" pitchFamily="34" charset="0"/>
                <a:cs typeface="Segoe UI" pitchFamily="34" charset="0"/>
              </a:rPr>
              <a:t>Invoices</a:t>
            </a:r>
            <a:endParaRPr lang="en-US" sz="1000" dirty="0">
              <a:solidFill>
                <a:prstClr val="black"/>
              </a:solidFill>
            </a:endParaRPr>
          </a:p>
        </p:txBody>
      </p:sp>
      <p:pic>
        <p:nvPicPr>
          <p:cNvPr id="8194" name="Picture 2" descr="\\mercury-virtual\WWW\PatternLibrary\Silverlight\Tyler.UI.Resources.Images\Graph_Lar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023" y="1096814"/>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75407" y="1382564"/>
            <a:ext cx="946093" cy="230832"/>
          </a:xfrm>
          <a:prstGeom prst="rect">
            <a:avLst/>
          </a:prstGeom>
          <a:noFill/>
        </p:spPr>
        <p:txBody>
          <a:bodyPr wrap="none" rtlCol="0">
            <a:spAutoFit/>
          </a:bodyPr>
          <a:lstStyle/>
          <a:p>
            <a:r>
              <a:rPr lang="en-US" sz="900" dirty="0" smtClean="0">
                <a:solidFill>
                  <a:prstClr val="black"/>
                </a:solidFill>
              </a:rPr>
              <a:t>Graph Overview</a:t>
            </a:r>
            <a:endParaRPr lang="en-US" sz="900" dirty="0">
              <a:solidFill>
                <a:prstClr val="black"/>
              </a:solidFill>
            </a:endParaRPr>
          </a:p>
        </p:txBody>
      </p:sp>
      <p:pic>
        <p:nvPicPr>
          <p:cNvPr id="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3" y="544601"/>
            <a:ext cx="7742665" cy="13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7162800" y="1382564"/>
            <a:ext cx="946093" cy="230832"/>
          </a:xfrm>
          <a:prstGeom prst="rect">
            <a:avLst/>
          </a:prstGeom>
          <a:noFill/>
        </p:spPr>
        <p:txBody>
          <a:bodyPr wrap="none" rtlCol="0">
            <a:spAutoFit/>
          </a:bodyPr>
          <a:lstStyle/>
          <a:p>
            <a:r>
              <a:rPr lang="en-US" sz="900" dirty="0" smtClean="0">
                <a:solidFill>
                  <a:prstClr val="black"/>
                </a:solidFill>
              </a:rPr>
              <a:t>Graph Overview</a:t>
            </a:r>
            <a:endParaRPr lang="en-US" sz="900" dirty="0">
              <a:solidFill>
                <a:prstClr val="black"/>
              </a:solidFill>
            </a:endParaRPr>
          </a:p>
        </p:txBody>
      </p:sp>
      <p:pic>
        <p:nvPicPr>
          <p:cNvPr id="27" name="Picture 2" descr="\\mercury-virtual\WWW\PatternLibrary\Silverlight\Tyler.UI.Resources.Images\Graph_Lar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0416" y="1096814"/>
            <a:ext cx="28575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6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106150" cy="753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517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3400"/>
            <a:ext cx="9144000" cy="121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7741" y="1935778"/>
            <a:ext cx="9122459" cy="400110"/>
          </a:xfrm>
          <a:prstGeom prst="rect">
            <a:avLst/>
          </a:prstGeom>
          <a:noFill/>
        </p:spPr>
        <p:txBody>
          <a:bodyPr wrap="square" rtlCol="0">
            <a:spAutoFit/>
          </a:bodyPr>
          <a:lstStyle/>
          <a:p>
            <a:pPr fontAlgn="b">
              <a:defRPr/>
            </a:pPr>
            <a:r>
              <a:rPr lang="en-US" sz="2000" dirty="0" smtClean="0">
                <a:solidFill>
                  <a:srgbClr val="2F6326"/>
                </a:solidFill>
                <a:latin typeface="Segoe UI Light" panose="020B0502040204020203" pitchFamily="34" charset="0"/>
                <a:cs typeface="Segoe UI" pitchFamily="34" charset="0"/>
              </a:rPr>
              <a:t>Milestones Summary</a:t>
            </a:r>
            <a:endParaRPr lang="en-US" sz="2000" dirty="0">
              <a:solidFill>
                <a:srgbClr val="2F6326"/>
              </a:solidFill>
              <a:latin typeface="Segoe UI Light" panose="020B0502040204020203" pitchFamily="34" charset="0"/>
              <a:cs typeface="Segoe UI" pitchFamily="34" charset="0"/>
            </a:endParaRPr>
          </a:p>
        </p:txBody>
      </p:sp>
      <p:sp>
        <p:nvSpPr>
          <p:cNvPr id="4" name="TextBox 3"/>
          <p:cNvSpPr txBox="1"/>
          <p:nvPr/>
        </p:nvSpPr>
        <p:spPr>
          <a:xfrm>
            <a:off x="2971800" y="4690646"/>
            <a:ext cx="627095" cy="338554"/>
          </a:xfrm>
          <a:prstGeom prst="rect">
            <a:avLst/>
          </a:prstGeom>
          <a:noFill/>
        </p:spPr>
        <p:txBody>
          <a:bodyPr wrap="none" rtlCol="0">
            <a:spAutoFit/>
          </a:bodyPr>
          <a:lstStyle/>
          <a:p>
            <a:r>
              <a:rPr lang="en-US" sz="1600" dirty="0" smtClean="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rPr>
              <a:t>2014</a:t>
            </a:r>
            <a:endParaRPr lang="en-US" sz="1600" dirty="0">
              <a:solidFill>
                <a:prstClr val="white">
                  <a:lumMod val="50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393273" y="6093023"/>
            <a:ext cx="8344399" cy="307777"/>
          </a:xfrm>
          <a:prstGeom prst="rect">
            <a:avLst/>
          </a:prstGeom>
          <a:noFill/>
        </p:spPr>
        <p:txBody>
          <a:bodyPr wrap="square" rtlCol="0">
            <a:spAutoFit/>
          </a:bodyPr>
          <a:lstStyle/>
          <a:p>
            <a:pPr fontAlgn="b">
              <a:defRPr/>
            </a:pPr>
            <a:r>
              <a:rPr lang="en-US" sz="1400" dirty="0" smtClean="0">
                <a:solidFill>
                  <a:prstClr val="black"/>
                </a:solidFill>
                <a:latin typeface="Segoe UI" pitchFamily="34" charset="0"/>
                <a:cs typeface="Segoe UI" pitchFamily="34" charset="0"/>
              </a:rPr>
              <a:t>Details: </a:t>
            </a:r>
            <a:r>
              <a:rPr lang="en-US" sz="1400" dirty="0" smtClean="0">
                <a:solidFill>
                  <a:srgbClr val="2F6326"/>
                </a:solidFill>
                <a:latin typeface="Segoe UI" pitchFamily="34" charset="0"/>
                <a:cs typeface="Segoe UI" pitchFamily="34" charset="0"/>
              </a:rPr>
              <a:t>Milestone Name #90 STRT</a:t>
            </a:r>
            <a:endParaRPr lang="en-US" sz="1400" dirty="0">
              <a:solidFill>
                <a:srgbClr val="2F6326"/>
              </a:solidFill>
              <a:latin typeface="Segoe UI" pitchFamily="34" charset="0"/>
              <a:cs typeface="Segoe UI" pitchFamily="34" charset="0"/>
            </a:endParaRPr>
          </a:p>
        </p:txBody>
      </p:sp>
      <p:sp>
        <p:nvSpPr>
          <p:cNvPr id="14" name="Isosceles Triangle 13"/>
          <p:cNvSpPr/>
          <p:nvPr/>
        </p:nvSpPr>
        <p:spPr>
          <a:xfrm rot="5400000" flipH="1">
            <a:off x="152400" y="6202382"/>
            <a:ext cx="182880" cy="9144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lumMod val="75000"/>
                </a:prstClr>
              </a:solidFill>
            </a:endParaRPr>
          </a:p>
        </p:txBody>
      </p:sp>
      <p:sp>
        <p:nvSpPr>
          <p:cNvPr id="17" name="Rectangle 16"/>
          <p:cNvSpPr/>
          <p:nvPr/>
        </p:nvSpPr>
        <p:spPr>
          <a:xfrm>
            <a:off x="97741" y="2252246"/>
            <a:ext cx="2497800" cy="338554"/>
          </a:xfrm>
          <a:prstGeom prst="rect">
            <a:avLst/>
          </a:prstGeom>
        </p:spPr>
        <p:txBody>
          <a:bodyPr wrap="none">
            <a:spAutoFit/>
          </a:bodyPr>
          <a:lstStyle/>
          <a:p>
            <a:pPr fontAlgn="b">
              <a:defRPr/>
            </a:pPr>
            <a:r>
              <a:rPr lang="en-US" sz="1600" dirty="0">
                <a:solidFill>
                  <a:prstClr val="black"/>
                </a:solidFill>
                <a:latin typeface="Segoe UI Light" panose="020B0502040204020203" pitchFamily="34" charset="0"/>
                <a:cs typeface="Segoe UI" pitchFamily="34" charset="0"/>
              </a:rPr>
              <a:t>Grant Application #323459</a:t>
            </a:r>
          </a:p>
        </p:txBody>
      </p:sp>
      <p:graphicFrame>
        <p:nvGraphicFramePr>
          <p:cNvPr id="2048" name="Table 2047"/>
          <p:cNvGraphicFramePr>
            <a:graphicFrameLocks noGrp="1"/>
          </p:cNvGraphicFramePr>
          <p:nvPr>
            <p:extLst>
              <p:ext uri="{D42A27DB-BD31-4B8C-83A1-F6EECF244321}">
                <p14:modId xmlns:p14="http://schemas.microsoft.com/office/powerpoint/2010/main" val="524273969"/>
              </p:ext>
            </p:extLst>
          </p:nvPr>
        </p:nvGraphicFramePr>
        <p:xfrm>
          <a:off x="555273" y="4133974"/>
          <a:ext cx="2078970" cy="1451898"/>
        </p:xfrm>
        <a:graphic>
          <a:graphicData uri="http://schemas.openxmlformats.org/drawingml/2006/table">
            <a:tbl>
              <a:tblPr firstRow="1" bandRow="1">
                <a:tableStyleId>{5C22544A-7EE6-4342-B048-85BDC9FD1C3A}</a:tableStyleId>
              </a:tblPr>
              <a:tblGrid>
                <a:gridCol w="2078970"/>
              </a:tblGrid>
              <a:tr h="257278">
                <a:tc>
                  <a:txBody>
                    <a:bodyPr/>
                    <a:lstStyle/>
                    <a:p>
                      <a:r>
                        <a:rPr lang="en-US" sz="1400" dirty="0" smtClean="0">
                          <a:solidFill>
                            <a:schemeClr val="tx1"/>
                          </a:solidFill>
                        </a:rPr>
                        <a:t>Milestones</a:t>
                      </a:r>
                      <a:endParaRPr lang="en-US" sz="1400" dirty="0">
                        <a:solidFill>
                          <a:schemeClr val="tx1"/>
                        </a:solidFill>
                      </a:endParaRPr>
                    </a:p>
                  </a:txBody>
                  <a:tcPr>
                    <a:solidFill>
                      <a:schemeClr val="bg1"/>
                    </a:solidFill>
                  </a:tcPr>
                </a:tc>
              </a:tr>
              <a:tr h="360189">
                <a:tc>
                  <a:txBody>
                    <a:bodyPr/>
                    <a:lstStyle/>
                    <a:p>
                      <a:r>
                        <a:rPr lang="en-US" sz="1100" dirty="0" smtClean="0"/>
                        <a:t>#90 STRT</a:t>
                      </a:r>
                      <a:endParaRPr lang="en-US" sz="1100" dirty="0"/>
                    </a:p>
                  </a:txBody>
                  <a:tcPr>
                    <a:solidFill>
                      <a:schemeClr val="accent3">
                        <a:lumMod val="20000"/>
                        <a:lumOff val="80000"/>
                      </a:schemeClr>
                    </a:solidFill>
                  </a:tcPr>
                </a:tc>
              </a:tr>
              <a:tr h="360189">
                <a:tc>
                  <a:txBody>
                    <a:bodyPr/>
                    <a:lstStyle/>
                    <a:p>
                      <a:r>
                        <a:rPr lang="en-US" sz="1100" dirty="0" smtClean="0"/>
                        <a:t>#91- STRT Test</a:t>
                      </a:r>
                      <a:endParaRPr lang="en-US" sz="1100" dirty="0"/>
                    </a:p>
                  </a:txBody>
                  <a:tcPr>
                    <a:solidFill>
                      <a:schemeClr val="bg1"/>
                    </a:solidFill>
                  </a:tcPr>
                </a:tc>
              </a:tr>
              <a:tr h="360189">
                <a:tc>
                  <a:txBody>
                    <a:bodyPr/>
                    <a:lstStyle/>
                    <a:p>
                      <a:endParaRPr lang="en-US" dirty="0"/>
                    </a:p>
                  </a:txBody>
                  <a:tcPr>
                    <a:solidFill>
                      <a:schemeClr val="bg1"/>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14632651"/>
              </p:ext>
            </p:extLst>
          </p:nvPr>
        </p:nvGraphicFramePr>
        <p:xfrm>
          <a:off x="2895601" y="3718560"/>
          <a:ext cx="6095999" cy="22250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21219"/>
                <a:gridCol w="920495"/>
              </a:tblGrid>
              <a:tr h="370840">
                <a:tc>
                  <a:txBody>
                    <a:bodyPr/>
                    <a:lstStyle/>
                    <a:p>
                      <a:r>
                        <a:rPr lang="en-US" sz="12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Sun</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tc>
                  <a:txBody>
                    <a:bodyPr/>
                    <a:lstStyle/>
                    <a:p>
                      <a:r>
                        <a:rPr lang="en-US" sz="1200" dirty="0" smtClean="0">
                          <a:solidFill>
                            <a:schemeClr val="tx1"/>
                          </a:solidFill>
                        </a:rPr>
                        <a:t>Mon</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Tues</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Wed</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Thurs</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Fri</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Sat</a:t>
                      </a:r>
                      <a:endParaRPr lang="en-US" sz="1200" dirty="0">
                        <a:solidFill>
                          <a:schemeClr val="tx1"/>
                        </a:solidFill>
                      </a:endParaRPr>
                    </a:p>
                  </a:txBody>
                  <a:tcPr>
                    <a:solidFill>
                      <a:schemeClr val="bg1"/>
                    </a:solidFill>
                  </a:tcPr>
                </a:tc>
              </a:tr>
              <a:tr h="370840">
                <a:tc>
                  <a:txBody>
                    <a:bodyPr/>
                    <a:lstStyle/>
                    <a:p>
                      <a:r>
                        <a:rPr lang="en-US" sz="1100" dirty="0" smtClean="0"/>
                        <a:t>1</a:t>
                      </a:r>
                      <a:endParaRPr lang="en-US" sz="1100" dirty="0"/>
                    </a:p>
                  </a:txBody>
                  <a:tcPr>
                    <a:solidFill>
                      <a:schemeClr val="bg1"/>
                    </a:solidFill>
                  </a:tcPr>
                </a:tc>
                <a:tc>
                  <a:txBody>
                    <a:bodyPr/>
                    <a:lstStyle/>
                    <a:p>
                      <a:r>
                        <a:rPr lang="en-US" sz="1100" dirty="0" smtClean="0"/>
                        <a:t>2</a:t>
                      </a:r>
                      <a:endParaRPr lang="en-US" sz="1100" dirty="0"/>
                    </a:p>
                  </a:txBody>
                  <a:tcPr>
                    <a:solidFill>
                      <a:srgbClr val="AFBE74"/>
                    </a:solidFill>
                  </a:tcPr>
                </a:tc>
                <a:tc>
                  <a:txBody>
                    <a:bodyPr/>
                    <a:lstStyle/>
                    <a:p>
                      <a:r>
                        <a:rPr lang="en-US" sz="1100" dirty="0" smtClean="0"/>
                        <a:t>3</a:t>
                      </a:r>
                      <a:endParaRPr lang="en-US" sz="1100" dirty="0"/>
                    </a:p>
                  </a:txBody>
                  <a:tcPr>
                    <a:solidFill>
                      <a:srgbClr val="AFBE74"/>
                    </a:solidFill>
                  </a:tcPr>
                </a:tc>
                <a:tc>
                  <a:txBody>
                    <a:bodyPr/>
                    <a:lstStyle/>
                    <a:p>
                      <a:r>
                        <a:rPr lang="en-US" sz="1100" dirty="0" smtClean="0"/>
                        <a:t>4</a:t>
                      </a:r>
                      <a:endParaRPr lang="en-US" sz="1100" dirty="0"/>
                    </a:p>
                  </a:txBody>
                  <a:tcPr>
                    <a:solidFill>
                      <a:srgbClr val="AFBE74"/>
                    </a:solidFill>
                  </a:tcPr>
                </a:tc>
                <a:tc>
                  <a:txBody>
                    <a:bodyPr/>
                    <a:lstStyle/>
                    <a:p>
                      <a:r>
                        <a:rPr lang="en-US" sz="1100" dirty="0" smtClean="0"/>
                        <a:t>5</a:t>
                      </a:r>
                      <a:endParaRPr lang="en-US" sz="1100" dirty="0"/>
                    </a:p>
                  </a:txBody>
                  <a:tcPr>
                    <a:solidFill>
                      <a:srgbClr val="AFBE74"/>
                    </a:solidFill>
                  </a:tcPr>
                </a:tc>
                <a:tc>
                  <a:txBody>
                    <a:bodyPr/>
                    <a:lstStyle/>
                    <a:p>
                      <a:r>
                        <a:rPr lang="en-US" sz="1100" dirty="0" smtClean="0"/>
                        <a:t>6</a:t>
                      </a:r>
                      <a:endParaRPr lang="en-US" sz="1100" dirty="0"/>
                    </a:p>
                  </a:txBody>
                  <a:tcPr>
                    <a:solidFill>
                      <a:srgbClr val="AFBE74"/>
                    </a:solidFill>
                  </a:tcPr>
                </a:tc>
                <a:tc>
                  <a:txBody>
                    <a:bodyPr/>
                    <a:lstStyle/>
                    <a:p>
                      <a:r>
                        <a:rPr lang="en-US" sz="1100" dirty="0" smtClean="0"/>
                        <a:t>7</a:t>
                      </a:r>
                      <a:endParaRPr lang="en-US" sz="1100" dirty="0"/>
                    </a:p>
                  </a:txBody>
                  <a:tcPr>
                    <a:solidFill>
                      <a:srgbClr val="AFBE74"/>
                    </a:solidFill>
                  </a:tcPr>
                </a:tc>
              </a:tr>
              <a:tr h="370840">
                <a:tc>
                  <a:txBody>
                    <a:bodyPr/>
                    <a:lstStyle/>
                    <a:p>
                      <a:r>
                        <a:rPr lang="en-US" sz="1100" dirty="0" smtClean="0"/>
                        <a:t>8</a:t>
                      </a:r>
                      <a:endParaRPr lang="en-US" sz="1100" dirty="0"/>
                    </a:p>
                  </a:txBody>
                  <a:tcPr>
                    <a:solidFill>
                      <a:srgbClr val="AFBE74"/>
                    </a:solidFill>
                  </a:tcPr>
                </a:tc>
                <a:tc>
                  <a:txBody>
                    <a:bodyPr/>
                    <a:lstStyle/>
                    <a:p>
                      <a:r>
                        <a:rPr lang="en-US" sz="1100" dirty="0" smtClean="0"/>
                        <a:t>9</a:t>
                      </a:r>
                      <a:endParaRPr lang="en-US" sz="1100" dirty="0"/>
                    </a:p>
                  </a:txBody>
                  <a:tcPr>
                    <a:solidFill>
                      <a:srgbClr val="AFBE74"/>
                    </a:solidFill>
                  </a:tcPr>
                </a:tc>
                <a:tc>
                  <a:txBody>
                    <a:bodyPr/>
                    <a:lstStyle/>
                    <a:p>
                      <a:r>
                        <a:rPr lang="en-US" sz="1100" dirty="0" smtClean="0"/>
                        <a:t>10</a:t>
                      </a:r>
                      <a:endParaRPr lang="en-US" sz="1100" dirty="0"/>
                    </a:p>
                  </a:txBody>
                  <a:tcPr>
                    <a:solidFill>
                      <a:srgbClr val="AFBE74"/>
                    </a:solidFill>
                  </a:tcPr>
                </a:tc>
                <a:tc>
                  <a:txBody>
                    <a:bodyPr/>
                    <a:lstStyle/>
                    <a:p>
                      <a:r>
                        <a:rPr lang="en-US" sz="1100" dirty="0" smtClean="0"/>
                        <a:t>11</a:t>
                      </a:r>
                      <a:endParaRPr lang="en-US" sz="1100" dirty="0"/>
                    </a:p>
                  </a:txBody>
                  <a:tcPr>
                    <a:solidFill>
                      <a:srgbClr val="AFBE74"/>
                    </a:solidFill>
                  </a:tcPr>
                </a:tc>
                <a:tc>
                  <a:txBody>
                    <a:bodyPr/>
                    <a:lstStyle/>
                    <a:p>
                      <a:r>
                        <a:rPr lang="en-US" sz="1100" dirty="0" smtClean="0"/>
                        <a:t>12</a:t>
                      </a:r>
                      <a:endParaRPr lang="en-US" sz="1100" dirty="0"/>
                    </a:p>
                  </a:txBody>
                  <a:tcPr>
                    <a:solidFill>
                      <a:srgbClr val="AFBE74"/>
                    </a:solidFill>
                  </a:tcPr>
                </a:tc>
                <a:tc>
                  <a:txBody>
                    <a:bodyPr/>
                    <a:lstStyle/>
                    <a:p>
                      <a:r>
                        <a:rPr lang="en-US" sz="1100" dirty="0" smtClean="0"/>
                        <a:t>13</a:t>
                      </a:r>
                      <a:endParaRPr lang="en-US" sz="1100" dirty="0"/>
                    </a:p>
                  </a:txBody>
                  <a:tcPr>
                    <a:solidFill>
                      <a:srgbClr val="AFBE74"/>
                    </a:solidFill>
                  </a:tcPr>
                </a:tc>
                <a:tc>
                  <a:txBody>
                    <a:bodyPr/>
                    <a:lstStyle/>
                    <a:p>
                      <a:r>
                        <a:rPr lang="en-US" sz="1100" dirty="0" smtClean="0"/>
                        <a:t>14</a:t>
                      </a:r>
                      <a:endParaRPr lang="en-US" sz="1100" dirty="0"/>
                    </a:p>
                  </a:txBody>
                  <a:tcPr>
                    <a:solidFill>
                      <a:srgbClr val="AFBE74"/>
                    </a:solidFill>
                  </a:tcPr>
                </a:tc>
              </a:tr>
              <a:tr h="370840">
                <a:tc>
                  <a:txBody>
                    <a:bodyPr/>
                    <a:lstStyle/>
                    <a:p>
                      <a:r>
                        <a:rPr lang="en-US" sz="1100" dirty="0" smtClean="0"/>
                        <a:t>15</a:t>
                      </a:r>
                      <a:endParaRPr lang="en-US" sz="1100" dirty="0"/>
                    </a:p>
                  </a:txBody>
                  <a:tcPr>
                    <a:solidFill>
                      <a:schemeClr val="bg1"/>
                    </a:solidFill>
                  </a:tcPr>
                </a:tc>
                <a:tc>
                  <a:txBody>
                    <a:bodyPr/>
                    <a:lstStyle/>
                    <a:p>
                      <a:r>
                        <a:rPr lang="en-US" sz="1100" dirty="0" smtClean="0"/>
                        <a:t>16</a:t>
                      </a:r>
                      <a:endParaRPr lang="en-US" sz="1100" dirty="0"/>
                    </a:p>
                  </a:txBody>
                  <a:tcPr>
                    <a:solidFill>
                      <a:schemeClr val="bg1"/>
                    </a:solidFill>
                  </a:tcPr>
                </a:tc>
                <a:tc>
                  <a:txBody>
                    <a:bodyPr/>
                    <a:lstStyle/>
                    <a:p>
                      <a:r>
                        <a:rPr lang="en-US" sz="1100" dirty="0" smtClean="0"/>
                        <a:t>17</a:t>
                      </a:r>
                      <a:endParaRPr lang="en-US" sz="1100" dirty="0"/>
                    </a:p>
                  </a:txBody>
                  <a:tcPr>
                    <a:solidFill>
                      <a:schemeClr val="bg1"/>
                    </a:solidFill>
                  </a:tcPr>
                </a:tc>
                <a:tc>
                  <a:txBody>
                    <a:bodyPr/>
                    <a:lstStyle/>
                    <a:p>
                      <a:r>
                        <a:rPr lang="en-US" sz="1100" dirty="0" smtClean="0"/>
                        <a:t>18</a:t>
                      </a:r>
                      <a:endParaRPr lang="en-US" sz="1100" dirty="0"/>
                    </a:p>
                  </a:txBody>
                  <a:tcPr>
                    <a:solidFill>
                      <a:schemeClr val="bg1"/>
                    </a:solidFill>
                  </a:tcPr>
                </a:tc>
                <a:tc>
                  <a:txBody>
                    <a:bodyPr/>
                    <a:lstStyle/>
                    <a:p>
                      <a:r>
                        <a:rPr lang="en-US" sz="1100" dirty="0" smtClean="0"/>
                        <a:t>19</a:t>
                      </a:r>
                      <a:endParaRPr lang="en-US" sz="1100" dirty="0"/>
                    </a:p>
                  </a:txBody>
                  <a:tcPr>
                    <a:solidFill>
                      <a:schemeClr val="bg1"/>
                    </a:solidFill>
                  </a:tcPr>
                </a:tc>
                <a:tc>
                  <a:txBody>
                    <a:bodyPr/>
                    <a:lstStyle/>
                    <a:p>
                      <a:r>
                        <a:rPr lang="en-US" sz="1100" dirty="0" smtClean="0"/>
                        <a:t>20</a:t>
                      </a:r>
                      <a:endParaRPr lang="en-US" sz="1100" dirty="0"/>
                    </a:p>
                  </a:txBody>
                  <a:tcPr>
                    <a:solidFill>
                      <a:schemeClr val="bg1"/>
                    </a:solidFill>
                  </a:tcPr>
                </a:tc>
                <a:tc>
                  <a:txBody>
                    <a:bodyPr/>
                    <a:lstStyle/>
                    <a:p>
                      <a:r>
                        <a:rPr lang="en-US" sz="1100" dirty="0" smtClean="0"/>
                        <a:t>21</a:t>
                      </a:r>
                      <a:endParaRPr lang="en-US" sz="1100" dirty="0"/>
                    </a:p>
                  </a:txBody>
                  <a:tcPr>
                    <a:solidFill>
                      <a:schemeClr val="bg1"/>
                    </a:solidFill>
                  </a:tcPr>
                </a:tc>
              </a:tr>
              <a:tr h="370840">
                <a:tc>
                  <a:txBody>
                    <a:bodyPr/>
                    <a:lstStyle/>
                    <a:p>
                      <a:r>
                        <a:rPr lang="en-US" sz="1100" dirty="0" smtClean="0"/>
                        <a:t>22</a:t>
                      </a:r>
                      <a:endParaRPr lang="en-US" sz="1100" dirty="0"/>
                    </a:p>
                  </a:txBody>
                  <a:tcPr>
                    <a:solidFill>
                      <a:schemeClr val="bg1"/>
                    </a:solidFill>
                  </a:tcPr>
                </a:tc>
                <a:tc>
                  <a:txBody>
                    <a:bodyPr/>
                    <a:lstStyle/>
                    <a:p>
                      <a:r>
                        <a:rPr lang="en-US" sz="1100" dirty="0" smtClean="0"/>
                        <a:t>23</a:t>
                      </a:r>
                      <a:endParaRPr lang="en-US" sz="1100" dirty="0"/>
                    </a:p>
                  </a:txBody>
                  <a:tcPr>
                    <a:solidFill>
                      <a:schemeClr val="bg1"/>
                    </a:solidFill>
                  </a:tcPr>
                </a:tc>
                <a:tc>
                  <a:txBody>
                    <a:bodyPr/>
                    <a:lstStyle/>
                    <a:p>
                      <a:r>
                        <a:rPr lang="en-US" sz="1100" dirty="0" smtClean="0"/>
                        <a:t>24</a:t>
                      </a:r>
                      <a:endParaRPr lang="en-US" sz="1100" dirty="0"/>
                    </a:p>
                  </a:txBody>
                  <a:tcPr>
                    <a:solidFill>
                      <a:schemeClr val="bg1"/>
                    </a:solidFill>
                  </a:tcPr>
                </a:tc>
                <a:tc>
                  <a:txBody>
                    <a:bodyPr/>
                    <a:lstStyle/>
                    <a:p>
                      <a:r>
                        <a:rPr lang="en-US" sz="1100" dirty="0" smtClean="0"/>
                        <a:t>25</a:t>
                      </a:r>
                      <a:endParaRPr lang="en-US" sz="1100" dirty="0"/>
                    </a:p>
                  </a:txBody>
                  <a:tcPr>
                    <a:solidFill>
                      <a:schemeClr val="bg1"/>
                    </a:solidFill>
                  </a:tcPr>
                </a:tc>
                <a:tc>
                  <a:txBody>
                    <a:bodyPr/>
                    <a:lstStyle/>
                    <a:p>
                      <a:r>
                        <a:rPr lang="en-US" sz="1100" dirty="0" smtClean="0"/>
                        <a:t>26</a:t>
                      </a:r>
                      <a:endParaRPr lang="en-US" sz="1100" dirty="0"/>
                    </a:p>
                  </a:txBody>
                  <a:tcPr>
                    <a:solidFill>
                      <a:schemeClr val="bg1"/>
                    </a:solidFill>
                  </a:tcPr>
                </a:tc>
                <a:tc>
                  <a:txBody>
                    <a:bodyPr/>
                    <a:lstStyle/>
                    <a:p>
                      <a:r>
                        <a:rPr lang="en-US" sz="1100" dirty="0" smtClean="0"/>
                        <a:t>27</a:t>
                      </a:r>
                      <a:endParaRPr lang="en-US" sz="1100" dirty="0"/>
                    </a:p>
                  </a:txBody>
                  <a:tcPr>
                    <a:solidFill>
                      <a:schemeClr val="bg1"/>
                    </a:solidFill>
                  </a:tcPr>
                </a:tc>
                <a:tc>
                  <a:txBody>
                    <a:bodyPr/>
                    <a:lstStyle/>
                    <a:p>
                      <a:r>
                        <a:rPr lang="en-US" sz="1100" dirty="0" smtClean="0"/>
                        <a:t>28</a:t>
                      </a:r>
                      <a:endParaRPr lang="en-US" sz="1100" dirty="0"/>
                    </a:p>
                  </a:txBody>
                  <a:tcPr>
                    <a:solidFill>
                      <a:schemeClr val="bg1"/>
                    </a:solidFill>
                  </a:tcPr>
                </a:tc>
              </a:tr>
              <a:tr h="370840">
                <a:tc>
                  <a:txBody>
                    <a:bodyPr/>
                    <a:lstStyle/>
                    <a:p>
                      <a:r>
                        <a:rPr lang="en-US" sz="1100" dirty="0" smtClean="0"/>
                        <a:t>29</a:t>
                      </a:r>
                      <a:endParaRPr lang="en-US" sz="1100" dirty="0"/>
                    </a:p>
                  </a:txBody>
                  <a:tcPr>
                    <a:solidFill>
                      <a:schemeClr val="bg1"/>
                    </a:solidFill>
                  </a:tcPr>
                </a:tc>
                <a:tc>
                  <a:txBody>
                    <a:bodyPr/>
                    <a:lstStyle/>
                    <a:p>
                      <a:r>
                        <a:rPr lang="en-US" sz="1100" dirty="0" smtClean="0"/>
                        <a:t>30</a:t>
                      </a:r>
                      <a:endParaRPr lang="en-US" sz="1100" dirty="0"/>
                    </a:p>
                  </a:txBody>
                  <a:tcPr>
                    <a:solidFill>
                      <a:schemeClr val="bg1"/>
                    </a:solidFill>
                  </a:tcPr>
                </a:tc>
                <a:tc>
                  <a:txBody>
                    <a:bodyPr/>
                    <a:lstStyle/>
                    <a:p>
                      <a:r>
                        <a:rPr lang="en-US" sz="1100" dirty="0" smtClean="0"/>
                        <a:t>31</a:t>
                      </a:r>
                      <a:endParaRPr lang="en-US" sz="1100" dirty="0"/>
                    </a:p>
                  </a:txBody>
                  <a:tcPr>
                    <a:solidFill>
                      <a:srgbClr val="E5B53A"/>
                    </a:solidFill>
                  </a:tcPr>
                </a:tc>
                <a:tc>
                  <a:txBody>
                    <a:bodyPr/>
                    <a:lstStyle/>
                    <a:p>
                      <a:endParaRPr lang="en-US" sz="1100" dirty="0"/>
                    </a:p>
                  </a:txBody>
                  <a:tcPr>
                    <a:solidFill>
                      <a:srgbClr val="E5B53A"/>
                    </a:solidFill>
                  </a:tcPr>
                </a:tc>
                <a:tc>
                  <a:txBody>
                    <a:bodyPr/>
                    <a:lstStyle/>
                    <a:p>
                      <a:endParaRPr lang="en-US" sz="1100" dirty="0"/>
                    </a:p>
                  </a:txBody>
                  <a:tcPr>
                    <a:solidFill>
                      <a:srgbClr val="E5B53A"/>
                    </a:solidFill>
                  </a:tcPr>
                </a:tc>
                <a:tc>
                  <a:txBody>
                    <a:bodyPr/>
                    <a:lstStyle/>
                    <a:p>
                      <a:endParaRPr lang="en-US" sz="1100" dirty="0"/>
                    </a:p>
                  </a:txBody>
                  <a:tcPr>
                    <a:solidFill>
                      <a:schemeClr val="bg1"/>
                    </a:solidFill>
                  </a:tcPr>
                </a:tc>
                <a:tc>
                  <a:txBody>
                    <a:bodyPr/>
                    <a:lstStyle/>
                    <a:p>
                      <a:endParaRPr lang="en-US" sz="1100" dirty="0"/>
                    </a:p>
                  </a:txBody>
                  <a:tcPr>
                    <a:solidFill>
                      <a:schemeClr val="bg1"/>
                    </a:solidFill>
                  </a:tcPr>
                </a:tc>
              </a:tr>
            </a:tbl>
          </a:graphicData>
        </a:graphic>
      </p:graphicFrame>
      <p:sp>
        <p:nvSpPr>
          <p:cNvPr id="38" name="TextBox 37"/>
          <p:cNvSpPr txBox="1"/>
          <p:nvPr/>
        </p:nvSpPr>
        <p:spPr>
          <a:xfrm>
            <a:off x="4726659" y="3212068"/>
            <a:ext cx="2359941" cy="369332"/>
          </a:xfrm>
          <a:prstGeom prst="rect">
            <a:avLst/>
          </a:prstGeom>
          <a:noFill/>
        </p:spPr>
        <p:txBody>
          <a:bodyPr wrap="none" rtlCol="0">
            <a:spAutoFit/>
          </a:bodyPr>
          <a:lstStyle/>
          <a:p>
            <a:r>
              <a:rPr lang="en-US"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&lt;  December 2014  &gt;</a:t>
            </a:r>
            <a:endParaRPr lang="en-U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6" name="Group 25"/>
          <p:cNvGrpSpPr/>
          <p:nvPr/>
        </p:nvGrpSpPr>
        <p:grpSpPr>
          <a:xfrm>
            <a:off x="7839075" y="1889987"/>
            <a:ext cx="1152525" cy="1143000"/>
            <a:chOff x="1430337" y="2105819"/>
            <a:chExt cx="1152525" cy="1143000"/>
          </a:xfrm>
        </p:grpSpPr>
        <p:sp>
          <p:nvSpPr>
            <p:cNvPr id="30" name="Rectangle 29"/>
            <p:cNvSpPr/>
            <p:nvPr/>
          </p:nvSpPr>
          <p:spPr>
            <a:xfrm>
              <a:off x="1430337" y="2105819"/>
              <a:ext cx="1143000" cy="1143000"/>
            </a:xfrm>
            <a:prstGeom prst="rect">
              <a:avLst/>
            </a:prstGeom>
            <a:solidFill>
              <a:srgbClr val="D1D8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4200" dirty="0" smtClean="0">
                  <a:solidFill>
                    <a:prstClr val="black"/>
                  </a:solidFill>
                </a:rPr>
                <a:t>2</a:t>
              </a:r>
              <a:endParaRPr lang="en-US" sz="4200" dirty="0">
                <a:solidFill>
                  <a:prstClr val="black"/>
                </a:solidFill>
              </a:endParaRPr>
            </a:p>
          </p:txBody>
        </p:sp>
        <p:sp>
          <p:nvSpPr>
            <p:cNvPr id="39" name="TextBox 242"/>
            <p:cNvSpPr txBox="1"/>
            <p:nvPr/>
          </p:nvSpPr>
          <p:spPr>
            <a:xfrm>
              <a:off x="1430337" y="2115344"/>
              <a:ext cx="1152525"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prstClr val="black"/>
                  </a:solidFill>
                  <a:latin typeface="Segoe UI" pitchFamily="34" charset="0"/>
                  <a:ea typeface="Segoe UI" pitchFamily="34" charset="0"/>
                  <a:cs typeface="Segoe UI" pitchFamily="34" charset="0"/>
                </a:rPr>
                <a:t>Future</a:t>
              </a:r>
              <a:endParaRPr lang="en-US" sz="1100" dirty="0">
                <a:solidFill>
                  <a:prstClr val="black"/>
                </a:solidFill>
                <a:latin typeface="Segoe UI" pitchFamily="34" charset="0"/>
                <a:ea typeface="Segoe UI" pitchFamily="34" charset="0"/>
                <a:cs typeface="Segoe UI" pitchFamily="34" charset="0"/>
              </a:endParaRPr>
            </a:p>
          </p:txBody>
        </p:sp>
      </p:grpSp>
      <p:grpSp>
        <p:nvGrpSpPr>
          <p:cNvPr id="40" name="Group 39"/>
          <p:cNvGrpSpPr/>
          <p:nvPr/>
        </p:nvGrpSpPr>
        <p:grpSpPr>
          <a:xfrm>
            <a:off x="2795917" y="1895475"/>
            <a:ext cx="1143001" cy="1143000"/>
            <a:chOff x="1430337" y="2105819"/>
            <a:chExt cx="1143001" cy="1143000"/>
          </a:xfrm>
          <a:solidFill>
            <a:srgbClr val="00366B"/>
          </a:solidFill>
        </p:grpSpPr>
        <p:sp>
          <p:nvSpPr>
            <p:cNvPr id="41" name="Rectangle 40"/>
            <p:cNvSpPr/>
            <p:nvPr/>
          </p:nvSpPr>
          <p:spPr>
            <a:xfrm>
              <a:off x="1430337"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4200" dirty="0" smtClean="0">
                  <a:solidFill>
                    <a:prstClr val="white"/>
                  </a:solidFill>
                </a:rPr>
                <a:t>8</a:t>
              </a:r>
              <a:r>
                <a:rPr lang="en-US" sz="4200" dirty="0">
                  <a:solidFill>
                    <a:prstClr val="white"/>
                  </a:solidFill>
                </a:rPr>
                <a:t>4</a:t>
              </a:r>
            </a:p>
          </p:txBody>
        </p:sp>
        <p:sp>
          <p:nvSpPr>
            <p:cNvPr id="42" name="TextBox 242"/>
            <p:cNvSpPr txBox="1"/>
            <p:nvPr/>
          </p:nvSpPr>
          <p:spPr>
            <a:xfrm>
              <a:off x="1430338" y="2115344"/>
              <a:ext cx="1143000" cy="276999"/>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Segoe UI" pitchFamily="34" charset="0"/>
                  <a:ea typeface="Segoe UI" pitchFamily="34" charset="0"/>
                  <a:cs typeface="Segoe UI" pitchFamily="34" charset="0"/>
                </a:rPr>
                <a:t>Total</a:t>
              </a:r>
              <a:endParaRPr lang="en-US" sz="1200" dirty="0">
                <a:solidFill>
                  <a:prstClr val="white"/>
                </a:solidFill>
                <a:latin typeface="Segoe UI" pitchFamily="34" charset="0"/>
                <a:ea typeface="Segoe UI" pitchFamily="34" charset="0"/>
                <a:cs typeface="Segoe UI" pitchFamily="34" charset="0"/>
              </a:endParaRPr>
            </a:p>
          </p:txBody>
        </p:sp>
      </p:grpSp>
      <p:grpSp>
        <p:nvGrpSpPr>
          <p:cNvPr id="43" name="Group 42"/>
          <p:cNvGrpSpPr/>
          <p:nvPr/>
        </p:nvGrpSpPr>
        <p:grpSpPr>
          <a:xfrm>
            <a:off x="6593243" y="1905000"/>
            <a:ext cx="1143000" cy="1143000"/>
            <a:chOff x="1430337" y="2105819"/>
            <a:chExt cx="1143000" cy="1143000"/>
          </a:xfrm>
          <a:solidFill>
            <a:srgbClr val="990000"/>
          </a:solidFill>
        </p:grpSpPr>
        <p:sp>
          <p:nvSpPr>
            <p:cNvPr id="44" name="Rectangle 43"/>
            <p:cNvSpPr/>
            <p:nvPr/>
          </p:nvSpPr>
          <p:spPr>
            <a:xfrm>
              <a:off x="1430337"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4200" dirty="0">
                  <a:solidFill>
                    <a:prstClr val="white"/>
                  </a:solidFill>
                </a:rPr>
                <a:t>0</a:t>
              </a:r>
            </a:p>
          </p:txBody>
        </p:sp>
        <p:sp>
          <p:nvSpPr>
            <p:cNvPr id="45" name="TextBox 242"/>
            <p:cNvSpPr txBox="1"/>
            <p:nvPr/>
          </p:nvSpPr>
          <p:spPr>
            <a:xfrm>
              <a:off x="1430337" y="2115344"/>
              <a:ext cx="1139383" cy="261610"/>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smtClean="0">
                  <a:solidFill>
                    <a:prstClr val="white"/>
                  </a:solidFill>
                  <a:latin typeface="Segoe UI" pitchFamily="34" charset="0"/>
                  <a:ea typeface="Segoe UI" pitchFamily="34" charset="0"/>
                  <a:cs typeface="Segoe UI" pitchFamily="34" charset="0"/>
                </a:rPr>
                <a:t>Overdue</a:t>
              </a:r>
              <a:endParaRPr lang="en-US" sz="1100" b="1" dirty="0">
                <a:solidFill>
                  <a:prstClr val="white"/>
                </a:solidFill>
                <a:latin typeface="Segoe UI" pitchFamily="34" charset="0"/>
                <a:ea typeface="Segoe UI" pitchFamily="34" charset="0"/>
                <a:cs typeface="Segoe UI" pitchFamily="34" charset="0"/>
              </a:endParaRPr>
            </a:p>
          </p:txBody>
        </p:sp>
      </p:grpSp>
      <p:grpSp>
        <p:nvGrpSpPr>
          <p:cNvPr id="46" name="Group 45"/>
          <p:cNvGrpSpPr/>
          <p:nvPr/>
        </p:nvGrpSpPr>
        <p:grpSpPr>
          <a:xfrm>
            <a:off x="4070805" y="1895475"/>
            <a:ext cx="1143000" cy="1143000"/>
            <a:chOff x="1430337" y="2105819"/>
            <a:chExt cx="1143000" cy="1143000"/>
          </a:xfrm>
          <a:solidFill>
            <a:srgbClr val="AFBE74"/>
          </a:solidFill>
        </p:grpSpPr>
        <p:sp>
          <p:nvSpPr>
            <p:cNvPr id="47" name="Rectangle 46"/>
            <p:cNvSpPr/>
            <p:nvPr/>
          </p:nvSpPr>
          <p:spPr>
            <a:xfrm>
              <a:off x="1430337"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4200" dirty="0" smtClean="0">
                  <a:solidFill>
                    <a:prstClr val="black"/>
                  </a:solidFill>
                </a:rPr>
                <a:t>1</a:t>
              </a:r>
              <a:endParaRPr lang="en-US" sz="4200" dirty="0">
                <a:solidFill>
                  <a:prstClr val="black"/>
                </a:solidFill>
              </a:endParaRPr>
            </a:p>
          </p:txBody>
        </p:sp>
        <p:sp>
          <p:nvSpPr>
            <p:cNvPr id="48" name="TextBox 242"/>
            <p:cNvSpPr txBox="1"/>
            <p:nvPr/>
          </p:nvSpPr>
          <p:spPr>
            <a:xfrm>
              <a:off x="1430337" y="2105819"/>
              <a:ext cx="1126361" cy="276999"/>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Segoe UI" pitchFamily="34" charset="0"/>
                  <a:ea typeface="Segoe UI" pitchFamily="34" charset="0"/>
                  <a:cs typeface="Segoe UI" pitchFamily="34" charset="0"/>
                </a:rPr>
                <a:t>In Progress</a:t>
              </a:r>
              <a:endParaRPr lang="en-US" sz="1200" dirty="0">
                <a:solidFill>
                  <a:prstClr val="black"/>
                </a:solidFill>
                <a:latin typeface="Segoe UI" pitchFamily="34" charset="0"/>
                <a:ea typeface="Segoe UI" pitchFamily="34" charset="0"/>
                <a:cs typeface="Segoe UI" pitchFamily="34" charset="0"/>
              </a:endParaRPr>
            </a:p>
          </p:txBody>
        </p:sp>
      </p:grpSp>
      <p:grpSp>
        <p:nvGrpSpPr>
          <p:cNvPr id="49" name="Group 48"/>
          <p:cNvGrpSpPr/>
          <p:nvPr/>
        </p:nvGrpSpPr>
        <p:grpSpPr>
          <a:xfrm>
            <a:off x="5352098" y="1905000"/>
            <a:ext cx="1143000" cy="1143000"/>
            <a:chOff x="1430337" y="2105819"/>
            <a:chExt cx="1143000" cy="1143000"/>
          </a:xfrm>
          <a:solidFill>
            <a:srgbClr val="E5B53A"/>
          </a:solidFill>
        </p:grpSpPr>
        <p:sp>
          <p:nvSpPr>
            <p:cNvPr id="50" name="Rectangle 49"/>
            <p:cNvSpPr/>
            <p:nvPr/>
          </p:nvSpPr>
          <p:spPr>
            <a:xfrm>
              <a:off x="1430337" y="2105819"/>
              <a:ext cx="1143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4200" dirty="0" smtClean="0">
                  <a:solidFill>
                    <a:prstClr val="black"/>
                  </a:solidFill>
                </a:rPr>
                <a:t>1</a:t>
              </a:r>
              <a:endParaRPr lang="en-US" sz="4200" dirty="0">
                <a:solidFill>
                  <a:prstClr val="black"/>
                </a:solidFill>
              </a:endParaRPr>
            </a:p>
          </p:txBody>
        </p:sp>
        <p:sp>
          <p:nvSpPr>
            <p:cNvPr id="51" name="TextBox 242"/>
            <p:cNvSpPr txBox="1"/>
            <p:nvPr/>
          </p:nvSpPr>
          <p:spPr>
            <a:xfrm>
              <a:off x="1430337" y="2105819"/>
              <a:ext cx="1126361" cy="276999"/>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Segoe UI" pitchFamily="34" charset="0"/>
                  <a:ea typeface="Segoe UI" pitchFamily="34" charset="0"/>
                  <a:cs typeface="Segoe UI" pitchFamily="34" charset="0"/>
                </a:rPr>
                <a:t>Approaching</a:t>
              </a:r>
              <a:endParaRPr lang="en-US" sz="1200" dirty="0">
                <a:solidFill>
                  <a:prstClr val="black"/>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762994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110"/>
            <a:ext cx="9144990" cy="751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401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402370" y="612519"/>
            <a:ext cx="733457" cy="363766"/>
            <a:chOff x="419273" y="605146"/>
            <a:chExt cx="764272" cy="359387"/>
          </a:xfrm>
        </p:grpSpPr>
        <p:sp>
          <p:nvSpPr>
            <p:cNvPr id="190" name="Rectangle 189"/>
            <p:cNvSpPr/>
            <p:nvPr userDrawn="1"/>
          </p:nvSpPr>
          <p:spPr>
            <a:xfrm>
              <a:off x="427054" y="607917"/>
              <a:ext cx="746108" cy="3566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23944"/>
              <a:endParaRPr lang="en-US" sz="2200" dirty="0">
                <a:solidFill>
                  <a:prstClr val="white"/>
                </a:solidFill>
              </a:endParaRPr>
            </a:p>
          </p:txBody>
        </p:sp>
        <p:cxnSp>
          <p:nvCxnSpPr>
            <p:cNvPr id="191" name="Straight Connector 190"/>
            <p:cNvCxnSpPr/>
            <p:nvPr userDrawn="1"/>
          </p:nvCxnSpPr>
          <p:spPr>
            <a:xfrm>
              <a:off x="424593" y="611591"/>
              <a:ext cx="758952"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1182687" y="614671"/>
              <a:ext cx="0" cy="32004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419273" y="605146"/>
              <a:ext cx="0" cy="32004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90073" y="665728"/>
            <a:ext cx="861474" cy="249221"/>
          </a:xfrm>
          <a:prstGeom prst="rect">
            <a:avLst/>
          </a:prstGeom>
          <a:noFill/>
        </p:spPr>
        <p:txBody>
          <a:bodyPr wrap="square" rtlCol="0">
            <a:spAutoFit/>
          </a:bodyPr>
          <a:lstStyle/>
          <a:p>
            <a:pPr defTabSz="1123944"/>
            <a:r>
              <a:rPr lang="en-US" sz="1000" dirty="0">
                <a:solidFill>
                  <a:prstClr val="black"/>
                </a:solidFill>
                <a:latin typeface="Segoe UI" panose="020B0502040204020203" pitchFamily="34" charset="0"/>
                <a:ea typeface="Segoe UI" panose="020B0502040204020203" pitchFamily="34" charset="0"/>
                <a:cs typeface="Segoe UI" panose="020B0502040204020203" pitchFamily="34" charset="0"/>
              </a:rPr>
              <a:t>DETAILS</a:t>
            </a:r>
          </a:p>
        </p:txBody>
      </p:sp>
      <p:sp>
        <p:nvSpPr>
          <p:cNvPr id="143" name="TextBox 142"/>
          <p:cNvSpPr txBox="1"/>
          <p:nvPr/>
        </p:nvSpPr>
        <p:spPr>
          <a:xfrm>
            <a:off x="83794" y="1050484"/>
            <a:ext cx="2468057" cy="264797"/>
          </a:xfrm>
          <a:prstGeom prst="rect">
            <a:avLst/>
          </a:prstGeom>
          <a:noFill/>
        </p:spPr>
        <p:txBody>
          <a:bodyPr wrap="square" rtlCol="0">
            <a:spAutoFit/>
          </a:bodyPr>
          <a:lstStyle/>
          <a:p>
            <a:pPr defTabSz="1193185"/>
            <a:r>
              <a:rPr lang="en-US" sz="1100" i="1" dirty="0">
                <a:solidFill>
                  <a:srgbClr val="595959"/>
                </a:solidFill>
                <a:latin typeface="Segoe UI" pitchFamily="34" charset="0"/>
                <a:ea typeface="Segoe UI" pitchFamily="34" charset="0"/>
                <a:cs typeface="Segoe UI" pitchFamily="34" charset="0"/>
              </a:rPr>
              <a:t>Search instruction/hint</a:t>
            </a:r>
          </a:p>
        </p:txBody>
      </p:sp>
      <p:sp>
        <p:nvSpPr>
          <p:cNvPr id="3" name="Rectangle 2"/>
          <p:cNvSpPr/>
          <p:nvPr/>
        </p:nvSpPr>
        <p:spPr>
          <a:xfrm>
            <a:off x="83794" y="1016144"/>
            <a:ext cx="2735606" cy="35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prstClr val="black"/>
                </a:solidFill>
                <a:latin typeface="Segoe UI" pitchFamily="34" charset="0"/>
                <a:cs typeface="Segoe UI" pitchFamily="34" charset="0"/>
              </a:rPr>
              <a:t>Group by:</a:t>
            </a:r>
          </a:p>
        </p:txBody>
      </p:sp>
      <p:sp>
        <p:nvSpPr>
          <p:cNvPr id="4" name="Rectangle 3"/>
          <p:cNvSpPr/>
          <p:nvPr/>
        </p:nvSpPr>
        <p:spPr>
          <a:xfrm>
            <a:off x="914400" y="1066800"/>
            <a:ext cx="1718232" cy="25630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prstClr val="black"/>
                </a:solidFill>
              </a:rPr>
              <a:t>Fund</a:t>
            </a:r>
          </a:p>
        </p:txBody>
      </p:sp>
      <p:sp>
        <p:nvSpPr>
          <p:cNvPr id="111" name="TextBox 110"/>
          <p:cNvSpPr txBox="1"/>
          <p:nvPr/>
        </p:nvSpPr>
        <p:spPr>
          <a:xfrm>
            <a:off x="76200" y="1905000"/>
            <a:ext cx="8932693" cy="400110"/>
          </a:xfrm>
          <a:prstGeom prst="rect">
            <a:avLst/>
          </a:prstGeom>
          <a:noFill/>
        </p:spPr>
        <p:txBody>
          <a:bodyPr wrap="square" rtlCol="0">
            <a:spAutoFit/>
          </a:bodyPr>
          <a:lstStyle/>
          <a:p>
            <a:pPr fontAlgn="b">
              <a:defRPr/>
            </a:pPr>
            <a:r>
              <a:rPr lang="en-US" sz="2000" dirty="0">
                <a:solidFill>
                  <a:srgbClr val="2F6326"/>
                </a:solidFill>
                <a:latin typeface="Segoe UI" pitchFamily="34" charset="0"/>
                <a:cs typeface="Segoe UI" pitchFamily="34" charset="0"/>
              </a:rPr>
              <a:t>2014 Town Budget  </a:t>
            </a:r>
            <a:r>
              <a:rPr lang="en-US" dirty="0">
                <a:solidFill>
                  <a:prstClr val="black"/>
                </a:solidFill>
                <a:latin typeface="Segoe UI" pitchFamily="34" charset="0"/>
                <a:cs typeface="Segoe UI" pitchFamily="34" charset="0"/>
              </a:rPr>
              <a:t>Projection 2012 Test Budget Scenarios (71001) Level: </a:t>
            </a:r>
            <a:r>
              <a:rPr lang="en-US" dirty="0" err="1">
                <a:solidFill>
                  <a:prstClr val="black"/>
                </a:solidFill>
                <a:latin typeface="Segoe UI" pitchFamily="34" charset="0"/>
                <a:cs typeface="Segoe UI" pitchFamily="34" charset="0"/>
              </a:rPr>
              <a:t>Dept</a:t>
            </a:r>
            <a:endParaRPr lang="en-US" dirty="0">
              <a:solidFill>
                <a:prstClr val="black"/>
              </a:solidFill>
              <a:latin typeface="Segoe UI" pitchFamily="34" charset="0"/>
              <a:cs typeface="Segoe U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28838237"/>
              </p:ext>
            </p:extLst>
          </p:nvPr>
        </p:nvGraphicFramePr>
        <p:xfrm>
          <a:off x="135637" y="2305110"/>
          <a:ext cx="9611108" cy="1188720"/>
        </p:xfrm>
        <a:graphic>
          <a:graphicData uri="http://schemas.openxmlformats.org/drawingml/2006/table">
            <a:tbl>
              <a:tblPr firstRow="1" bandRow="1">
                <a:tableStyleId>{5C22544A-7EE6-4342-B048-85BDC9FD1C3A}</a:tableStyleId>
              </a:tblPr>
              <a:tblGrid>
                <a:gridCol w="2402777"/>
                <a:gridCol w="2402777"/>
                <a:gridCol w="2402777"/>
                <a:gridCol w="2402777"/>
              </a:tblGrid>
              <a:tr h="136267">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rgbClr val="2F6326"/>
                          </a:solidFill>
                        </a:rPr>
                        <a:t>Projection Total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smtClean="0">
                          <a:solidFill>
                            <a:srgbClr val="2F6326"/>
                          </a:solidFill>
                        </a:rPr>
                        <a:t>Adjustments</a:t>
                      </a:r>
                      <a:r>
                        <a:rPr lang="en-US" sz="1200" b="0" baseline="0" dirty="0" smtClean="0">
                          <a:solidFill>
                            <a:srgbClr val="2F6326"/>
                          </a:solidFill>
                        </a:rPr>
                        <a:t> Total</a:t>
                      </a:r>
                      <a:endParaRPr lang="en-US" sz="1200" b="0" dirty="0" smtClean="0">
                        <a:solidFill>
                          <a:srgbClr val="2F632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rgbClr val="2F6326"/>
                          </a:solidFill>
                        </a:rPr>
                        <a:t>Net Totals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smtClean="0">
                          <a:solidFill>
                            <a:srgbClr val="2F6326"/>
                          </a:solidFill>
                        </a:rPr>
                        <a:t>Net Change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923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Revenue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5,816,046.41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Revenue</a:t>
                      </a:r>
                    </a:p>
                    <a:p>
                      <a:r>
                        <a:rPr lang="en-US" sz="1200" b="0" dirty="0" smtClean="0">
                          <a:solidFill>
                            <a:schemeClr val="tx1"/>
                          </a:solidFill>
                        </a:rPr>
                        <a:t>67.50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Revenue</a:t>
                      </a:r>
                    </a:p>
                    <a:p>
                      <a:r>
                        <a:rPr lang="en-US" sz="1200" b="0" dirty="0" smtClean="0">
                          <a:solidFill>
                            <a:schemeClr val="tx1"/>
                          </a:solidFill>
                        </a:rPr>
                        <a:t>5,815,978.91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Revenue</a:t>
                      </a:r>
                    </a:p>
                    <a:p>
                      <a:r>
                        <a:rPr lang="en-US" sz="1200" b="0" dirty="0" smtClean="0">
                          <a:solidFill>
                            <a:schemeClr val="tx1"/>
                          </a:solidFill>
                        </a:rPr>
                        <a:t>2,417,780.61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227112">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Expenditures</a:t>
                      </a:r>
                    </a:p>
                    <a:p>
                      <a:r>
                        <a:rPr lang="en-US" sz="1200" b="0" dirty="0" smtClean="0">
                          <a:solidFill>
                            <a:schemeClr val="tx1"/>
                          </a:solidFill>
                        </a:rPr>
                        <a:t>251,525.00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Expenditures</a:t>
                      </a:r>
                    </a:p>
                    <a:p>
                      <a:r>
                        <a:rPr lang="en-US" sz="1200" b="0" dirty="0" smtClean="0">
                          <a:solidFill>
                            <a:schemeClr val="tx1"/>
                          </a:solidFill>
                        </a:rPr>
                        <a:t>251,525.00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Expenditures</a:t>
                      </a:r>
                    </a:p>
                    <a:p>
                      <a:r>
                        <a:rPr lang="en-US" sz="1200" b="0" dirty="0" smtClean="0">
                          <a:solidFill>
                            <a:schemeClr val="tx1"/>
                          </a:solidFill>
                        </a:rPr>
                        <a:t>3,398,198.30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bg1">
                              <a:lumMod val="50000"/>
                            </a:schemeClr>
                          </a:solidFill>
                        </a:rPr>
                        <a:t>Expenditures</a:t>
                      </a:r>
                    </a:p>
                    <a:p>
                      <a:r>
                        <a:rPr lang="en-US" sz="1200" b="0" dirty="0" smtClean="0">
                          <a:solidFill>
                            <a:schemeClr val="tx1"/>
                          </a:solidFill>
                        </a:rPr>
                        <a:t>71.15%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6" name="Rectangle 55"/>
          <p:cNvSpPr/>
          <p:nvPr/>
        </p:nvSpPr>
        <p:spPr>
          <a:xfrm>
            <a:off x="918941" y="6400800"/>
            <a:ext cx="1093688" cy="304800"/>
          </a:xfrm>
          <a:prstGeom prst="rect">
            <a:avLst/>
          </a:prstGeom>
          <a:solidFill>
            <a:srgbClr val="4052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Apply Package</a:t>
            </a:r>
            <a:endParaRPr lang="en-US" sz="1200" dirty="0">
              <a:solidFill>
                <a:prstClr val="white"/>
              </a:solidFill>
            </a:endParaRPr>
          </a:p>
        </p:txBody>
      </p:sp>
      <p:sp>
        <p:nvSpPr>
          <p:cNvPr id="57" name="TextBox 56"/>
          <p:cNvSpPr txBox="1"/>
          <p:nvPr/>
        </p:nvSpPr>
        <p:spPr>
          <a:xfrm>
            <a:off x="540868" y="5339233"/>
            <a:ext cx="1191095" cy="492443"/>
          </a:xfrm>
          <a:prstGeom prst="rect">
            <a:avLst/>
          </a:prstGeom>
          <a:noFill/>
        </p:spPr>
        <p:txBody>
          <a:bodyPr wrap="none" rtlCol="0">
            <a:spAutoFit/>
          </a:bodyPr>
          <a:lstStyle/>
          <a:p>
            <a:r>
              <a:rPr lang="en-US" sz="1400" dirty="0">
                <a:solidFill>
                  <a:prstClr val="black"/>
                </a:solidFill>
              </a:rPr>
              <a:t>250,000.00</a:t>
            </a:r>
          </a:p>
          <a:p>
            <a:r>
              <a:rPr lang="en-US" sz="1200" dirty="0">
                <a:solidFill>
                  <a:srgbClr val="0070C0"/>
                </a:solidFill>
              </a:rPr>
              <a:t>New Computers</a:t>
            </a:r>
          </a:p>
        </p:txBody>
      </p:sp>
      <p:sp>
        <p:nvSpPr>
          <p:cNvPr id="58" name="Rectangle 57"/>
          <p:cNvSpPr/>
          <p:nvPr/>
        </p:nvSpPr>
        <p:spPr>
          <a:xfrm>
            <a:off x="199244" y="5421682"/>
            <a:ext cx="317660" cy="3176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1</a:t>
            </a:r>
          </a:p>
        </p:txBody>
      </p:sp>
      <p:sp>
        <p:nvSpPr>
          <p:cNvPr id="75" name="TextBox 74"/>
          <p:cNvSpPr txBox="1"/>
          <p:nvPr/>
        </p:nvSpPr>
        <p:spPr>
          <a:xfrm>
            <a:off x="553728" y="5832157"/>
            <a:ext cx="1191095" cy="492443"/>
          </a:xfrm>
          <a:prstGeom prst="rect">
            <a:avLst/>
          </a:prstGeom>
          <a:noFill/>
        </p:spPr>
        <p:txBody>
          <a:bodyPr wrap="none" rtlCol="0">
            <a:spAutoFit/>
          </a:bodyPr>
          <a:lstStyle/>
          <a:p>
            <a:r>
              <a:rPr lang="en-US" sz="1400" dirty="0">
                <a:solidFill>
                  <a:prstClr val="black"/>
                </a:solidFill>
              </a:rPr>
              <a:t>250,000.00</a:t>
            </a:r>
          </a:p>
          <a:p>
            <a:r>
              <a:rPr lang="en-US" sz="1200" dirty="0">
                <a:solidFill>
                  <a:srgbClr val="0070C0"/>
                </a:solidFill>
              </a:rPr>
              <a:t>New Computers</a:t>
            </a:r>
          </a:p>
        </p:txBody>
      </p:sp>
      <p:sp>
        <p:nvSpPr>
          <p:cNvPr id="76" name="Rectangle 75"/>
          <p:cNvSpPr/>
          <p:nvPr/>
        </p:nvSpPr>
        <p:spPr>
          <a:xfrm>
            <a:off x="212104" y="5914606"/>
            <a:ext cx="317660" cy="3176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1</a:t>
            </a:r>
          </a:p>
        </p:txBody>
      </p:sp>
      <p:grpSp>
        <p:nvGrpSpPr>
          <p:cNvPr id="88" name="Group 87"/>
          <p:cNvGrpSpPr/>
          <p:nvPr/>
        </p:nvGrpSpPr>
        <p:grpSpPr>
          <a:xfrm>
            <a:off x="187325" y="3962400"/>
            <a:ext cx="2936875" cy="316487"/>
            <a:chOff x="866775" y="2491930"/>
            <a:chExt cx="2936875" cy="316487"/>
          </a:xfrm>
        </p:grpSpPr>
        <p:sp>
          <p:nvSpPr>
            <p:cNvPr id="91" name="TextBox 85"/>
            <p:cNvSpPr txBox="1"/>
            <p:nvPr/>
          </p:nvSpPr>
          <p:spPr>
            <a:xfrm>
              <a:off x="866775" y="2491930"/>
              <a:ext cx="1064222" cy="307777"/>
            </a:xfrm>
            <a:prstGeom prst="rect">
              <a:avLst/>
            </a:prstGeom>
            <a:solidFill>
              <a:srgbClr val="40528F"/>
            </a:solidFill>
          </p:spPr>
          <p:txBody>
            <a:bodyPr wrap="square" rtlCol="0">
              <a:spAutoFit/>
            </a:bodyPr>
            <a:lst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a:lstStyle>
            <a:p>
              <a:r>
                <a:rPr lang="en-US" sz="1400" b="1" dirty="0" smtClean="0">
                  <a:solidFill>
                    <a:prstClr val="white"/>
                  </a:solidFill>
                  <a:latin typeface="Segoe UI" pitchFamily="34" charset="0"/>
                  <a:ea typeface="Segoe UI" pitchFamily="34" charset="0"/>
                  <a:cs typeface="Segoe UI" pitchFamily="34" charset="0"/>
                </a:rPr>
                <a:t>Available</a:t>
              </a:r>
              <a:endParaRPr lang="en-US" sz="1400" b="1" dirty="0">
                <a:solidFill>
                  <a:prstClr val="white"/>
                </a:solidFill>
                <a:latin typeface="Segoe UI" pitchFamily="34" charset="0"/>
                <a:ea typeface="Segoe UI" pitchFamily="34" charset="0"/>
                <a:cs typeface="Segoe UI" pitchFamily="34" charset="0"/>
              </a:endParaRPr>
            </a:p>
          </p:txBody>
        </p:sp>
        <p:sp>
          <p:nvSpPr>
            <p:cNvPr id="93" name="TextBox 86">
              <a:hlinkClick r:id="" action="ppaction://hlinkshowjump?jump=nextslide"/>
            </p:cNvPr>
            <p:cNvSpPr txBox="1"/>
            <p:nvPr/>
          </p:nvSpPr>
          <p:spPr>
            <a:xfrm>
              <a:off x="1898650" y="2500640"/>
              <a:ext cx="1016847" cy="307777"/>
            </a:xfrm>
            <a:prstGeom prst="rect">
              <a:avLst/>
            </a:prstGeom>
            <a:noFill/>
          </p:spPr>
          <p:txBody>
            <a:bodyPr wrap="square" rtlCol="0">
              <a:spAutoFit/>
            </a:bodyPr>
            <a:lst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a:lstStyle>
            <a:p>
              <a:r>
                <a:rPr lang="en-US" sz="1400" dirty="0" smtClean="0">
                  <a:solidFill>
                    <a:srgbClr val="40528F"/>
                  </a:solidFill>
                  <a:latin typeface="Segoe UI" pitchFamily="34" charset="0"/>
                  <a:cs typeface="Segoe UI" pitchFamily="34" charset="0"/>
                </a:rPr>
                <a:t>In Play</a:t>
              </a:r>
              <a:endParaRPr lang="en-US" sz="1400" dirty="0">
                <a:solidFill>
                  <a:srgbClr val="40528F"/>
                </a:solidFill>
                <a:latin typeface="Segoe UI" pitchFamily="34" charset="0"/>
                <a:ea typeface="Segoe UI" pitchFamily="34" charset="0"/>
                <a:cs typeface="Segoe UI" pitchFamily="34" charset="0"/>
              </a:endParaRPr>
            </a:p>
          </p:txBody>
        </p:sp>
        <p:sp>
          <p:nvSpPr>
            <p:cNvPr id="94" name="TextBox 89">
              <a:hlinkClick r:id="" action="ppaction://noaction"/>
            </p:cNvPr>
            <p:cNvSpPr txBox="1"/>
            <p:nvPr/>
          </p:nvSpPr>
          <p:spPr>
            <a:xfrm>
              <a:off x="2795241" y="2494475"/>
              <a:ext cx="1008409" cy="307777"/>
            </a:xfrm>
            <a:prstGeom prst="rect">
              <a:avLst/>
            </a:prstGeom>
            <a:noFill/>
          </p:spPr>
          <p:txBody>
            <a:bodyPr wrap="square" rtlCol="0">
              <a:spAutoFit/>
            </a:bodyPr>
            <a:lstStyle>
              <a:defPPr>
                <a:defRPr lang="en-US"/>
              </a:defPPr>
              <a:lvl1pPr marL="0" algn="l" defTabSz="1123944" rtl="0" eaLnBrk="1" latinLnBrk="0" hangingPunct="1">
                <a:defRPr sz="2200" kern="1200">
                  <a:solidFill>
                    <a:schemeClr val="tx1"/>
                  </a:solidFill>
                  <a:latin typeface="+mn-lt"/>
                  <a:ea typeface="+mn-ea"/>
                  <a:cs typeface="+mn-cs"/>
                </a:defRPr>
              </a:lvl1pPr>
              <a:lvl2pPr marL="561971" algn="l" defTabSz="1123944" rtl="0" eaLnBrk="1" latinLnBrk="0" hangingPunct="1">
                <a:defRPr sz="2200" kern="1200">
                  <a:solidFill>
                    <a:schemeClr val="tx1"/>
                  </a:solidFill>
                  <a:latin typeface="+mn-lt"/>
                  <a:ea typeface="+mn-ea"/>
                  <a:cs typeface="+mn-cs"/>
                </a:defRPr>
              </a:lvl2pPr>
              <a:lvl3pPr marL="1123944" algn="l" defTabSz="1123944" rtl="0" eaLnBrk="1" latinLnBrk="0" hangingPunct="1">
                <a:defRPr sz="2200" kern="1200">
                  <a:solidFill>
                    <a:schemeClr val="tx1"/>
                  </a:solidFill>
                  <a:latin typeface="+mn-lt"/>
                  <a:ea typeface="+mn-ea"/>
                  <a:cs typeface="+mn-cs"/>
                </a:defRPr>
              </a:lvl3pPr>
              <a:lvl4pPr marL="1685916" algn="l" defTabSz="1123944" rtl="0" eaLnBrk="1" latinLnBrk="0" hangingPunct="1">
                <a:defRPr sz="2200" kern="1200">
                  <a:solidFill>
                    <a:schemeClr val="tx1"/>
                  </a:solidFill>
                  <a:latin typeface="+mn-lt"/>
                  <a:ea typeface="+mn-ea"/>
                  <a:cs typeface="+mn-cs"/>
                </a:defRPr>
              </a:lvl4pPr>
              <a:lvl5pPr marL="2247887" algn="l" defTabSz="1123944" rtl="0" eaLnBrk="1" latinLnBrk="0" hangingPunct="1">
                <a:defRPr sz="2200" kern="1200">
                  <a:solidFill>
                    <a:schemeClr val="tx1"/>
                  </a:solidFill>
                  <a:latin typeface="+mn-lt"/>
                  <a:ea typeface="+mn-ea"/>
                  <a:cs typeface="+mn-cs"/>
                </a:defRPr>
              </a:lvl5pPr>
              <a:lvl6pPr marL="2809860" algn="l" defTabSz="1123944" rtl="0" eaLnBrk="1" latinLnBrk="0" hangingPunct="1">
                <a:defRPr sz="2200" kern="1200">
                  <a:solidFill>
                    <a:schemeClr val="tx1"/>
                  </a:solidFill>
                  <a:latin typeface="+mn-lt"/>
                  <a:ea typeface="+mn-ea"/>
                  <a:cs typeface="+mn-cs"/>
                </a:defRPr>
              </a:lvl6pPr>
              <a:lvl7pPr marL="3371831" algn="l" defTabSz="1123944" rtl="0" eaLnBrk="1" latinLnBrk="0" hangingPunct="1">
                <a:defRPr sz="2200" kern="1200">
                  <a:solidFill>
                    <a:schemeClr val="tx1"/>
                  </a:solidFill>
                  <a:latin typeface="+mn-lt"/>
                  <a:ea typeface="+mn-ea"/>
                  <a:cs typeface="+mn-cs"/>
                </a:defRPr>
              </a:lvl7pPr>
              <a:lvl8pPr marL="3933804" algn="l" defTabSz="1123944" rtl="0" eaLnBrk="1" latinLnBrk="0" hangingPunct="1">
                <a:defRPr sz="2200" kern="1200">
                  <a:solidFill>
                    <a:schemeClr val="tx1"/>
                  </a:solidFill>
                  <a:latin typeface="+mn-lt"/>
                  <a:ea typeface="+mn-ea"/>
                  <a:cs typeface="+mn-cs"/>
                </a:defRPr>
              </a:lvl8pPr>
              <a:lvl9pPr marL="4495775" algn="l" defTabSz="1123944" rtl="0" eaLnBrk="1" latinLnBrk="0" hangingPunct="1">
                <a:defRPr sz="2200" kern="1200">
                  <a:solidFill>
                    <a:schemeClr val="tx1"/>
                  </a:solidFill>
                  <a:latin typeface="+mn-lt"/>
                  <a:ea typeface="+mn-ea"/>
                  <a:cs typeface="+mn-cs"/>
                </a:defRPr>
              </a:lvl9pPr>
            </a:lstStyle>
            <a:p>
              <a:r>
                <a:rPr lang="en-US" sz="1400" dirty="0" smtClean="0">
                  <a:solidFill>
                    <a:srgbClr val="40528F"/>
                  </a:solidFill>
                  <a:latin typeface="Segoe UI" pitchFamily="34" charset="0"/>
                  <a:ea typeface="Segoe UI" pitchFamily="34" charset="0"/>
                  <a:cs typeface="Segoe UI" pitchFamily="34" charset="0"/>
                </a:rPr>
                <a:t>Posted</a:t>
              </a:r>
              <a:endParaRPr lang="en-US" sz="1400" dirty="0">
                <a:solidFill>
                  <a:srgbClr val="40528F"/>
                </a:solidFill>
                <a:latin typeface="Segoe UI" pitchFamily="34" charset="0"/>
                <a:ea typeface="Segoe UI" pitchFamily="34" charset="0"/>
                <a:cs typeface="Segoe UI" pitchFamily="34" charset="0"/>
              </a:endParaRPr>
            </a:p>
          </p:txBody>
        </p:sp>
      </p:grpSp>
      <p:sp>
        <p:nvSpPr>
          <p:cNvPr id="98" name="TextBox 97"/>
          <p:cNvSpPr txBox="1"/>
          <p:nvPr/>
        </p:nvSpPr>
        <p:spPr>
          <a:xfrm>
            <a:off x="177448" y="4353866"/>
            <a:ext cx="1904231" cy="492443"/>
          </a:xfrm>
          <a:prstGeom prst="rect">
            <a:avLst/>
          </a:prstGeom>
          <a:solidFill>
            <a:schemeClr val="bg2">
              <a:lumMod val="90000"/>
            </a:schemeClr>
          </a:solidFill>
        </p:spPr>
        <p:txBody>
          <a:bodyPr wrap="square" rtlCol="0">
            <a:spAutoFit/>
          </a:bodyPr>
          <a:lstStyle/>
          <a:p>
            <a:r>
              <a:rPr lang="en-US" sz="1400" dirty="0">
                <a:solidFill>
                  <a:prstClr val="black"/>
                </a:solidFill>
              </a:rPr>
              <a:t> </a:t>
            </a:r>
            <a:r>
              <a:rPr lang="en-US" sz="1400" dirty="0" smtClean="0">
                <a:solidFill>
                  <a:prstClr val="black"/>
                </a:solidFill>
              </a:rPr>
              <a:t>        250,000.00</a:t>
            </a:r>
            <a:endParaRPr lang="en-US" sz="1400" dirty="0">
              <a:solidFill>
                <a:prstClr val="black"/>
              </a:solidFill>
            </a:endParaRPr>
          </a:p>
          <a:p>
            <a:r>
              <a:rPr lang="en-US" sz="1200" dirty="0">
                <a:solidFill>
                  <a:srgbClr val="0070C0"/>
                </a:solidFill>
              </a:rPr>
              <a:t> </a:t>
            </a:r>
            <a:r>
              <a:rPr lang="en-US" sz="1200" dirty="0" smtClean="0">
                <a:solidFill>
                  <a:srgbClr val="0070C0"/>
                </a:solidFill>
              </a:rPr>
              <a:t>         New </a:t>
            </a:r>
            <a:r>
              <a:rPr lang="en-US" sz="1200" dirty="0">
                <a:solidFill>
                  <a:srgbClr val="0070C0"/>
                </a:solidFill>
              </a:rPr>
              <a:t>Computers</a:t>
            </a:r>
          </a:p>
        </p:txBody>
      </p:sp>
      <p:sp>
        <p:nvSpPr>
          <p:cNvPr id="99" name="Rectangle 98"/>
          <p:cNvSpPr/>
          <p:nvPr/>
        </p:nvSpPr>
        <p:spPr>
          <a:xfrm>
            <a:off x="199244" y="4436315"/>
            <a:ext cx="317660" cy="3176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1</a:t>
            </a:r>
          </a:p>
        </p:txBody>
      </p:sp>
      <p:pic>
        <p:nvPicPr>
          <p:cNvPr id="100" name="Picture 2" descr="Z:\Metro\Design patterns\Prototyping Tool\icons from Stephen\downarrow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2646" y="4494931"/>
            <a:ext cx="210312" cy="210312"/>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553728" y="4846790"/>
            <a:ext cx="1191095" cy="492443"/>
          </a:xfrm>
          <a:prstGeom prst="rect">
            <a:avLst/>
          </a:prstGeom>
          <a:noFill/>
        </p:spPr>
        <p:txBody>
          <a:bodyPr wrap="none" rtlCol="0">
            <a:spAutoFit/>
          </a:bodyPr>
          <a:lstStyle/>
          <a:p>
            <a:r>
              <a:rPr lang="en-US" sz="1400" dirty="0">
                <a:solidFill>
                  <a:prstClr val="black"/>
                </a:solidFill>
              </a:rPr>
              <a:t>250,000.00</a:t>
            </a:r>
          </a:p>
          <a:p>
            <a:r>
              <a:rPr lang="en-US" sz="1200" dirty="0">
                <a:solidFill>
                  <a:srgbClr val="0070C0"/>
                </a:solidFill>
              </a:rPr>
              <a:t>New Computers</a:t>
            </a:r>
          </a:p>
        </p:txBody>
      </p:sp>
      <p:sp>
        <p:nvSpPr>
          <p:cNvPr id="102" name="Rectangle 101"/>
          <p:cNvSpPr/>
          <p:nvPr/>
        </p:nvSpPr>
        <p:spPr>
          <a:xfrm>
            <a:off x="212104" y="4929239"/>
            <a:ext cx="317660" cy="3176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1</a:t>
            </a:r>
          </a:p>
        </p:txBody>
      </p:sp>
      <p:sp>
        <p:nvSpPr>
          <p:cNvPr id="6" name="TextBox 5"/>
          <p:cNvSpPr txBox="1"/>
          <p:nvPr/>
        </p:nvSpPr>
        <p:spPr>
          <a:xfrm>
            <a:off x="145882" y="3581400"/>
            <a:ext cx="844718" cy="307777"/>
          </a:xfrm>
          <a:prstGeom prst="rect">
            <a:avLst/>
          </a:prstGeom>
          <a:noFill/>
        </p:spPr>
        <p:txBody>
          <a:bodyPr wrap="none" rtlCol="0">
            <a:spAutoFit/>
          </a:bodyPr>
          <a:lstStyle/>
          <a:p>
            <a:r>
              <a:rPr lang="en-US" sz="1400" dirty="0" smtClean="0">
                <a:solidFill>
                  <a:prstClr val="black"/>
                </a:solidFill>
              </a:rPr>
              <a:t>Packages</a:t>
            </a:r>
            <a:endParaRPr lang="en-US" sz="1400" dirty="0">
              <a:solidFill>
                <a:prstClr val="black"/>
              </a:solidFill>
            </a:endParaRPr>
          </a:p>
        </p:txBody>
      </p:sp>
      <p:cxnSp>
        <p:nvCxnSpPr>
          <p:cNvPr id="8" name="Straight Connector 7"/>
          <p:cNvCxnSpPr/>
          <p:nvPr/>
        </p:nvCxnSpPr>
        <p:spPr>
          <a:xfrm flipH="1">
            <a:off x="3829050" y="4062624"/>
            <a:ext cx="5382" cy="26429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3879682" y="3581400"/>
            <a:ext cx="1914178" cy="307777"/>
          </a:xfrm>
          <a:prstGeom prst="rect">
            <a:avLst/>
          </a:prstGeom>
          <a:noFill/>
        </p:spPr>
        <p:txBody>
          <a:bodyPr wrap="none" rtlCol="0">
            <a:spAutoFit/>
          </a:bodyPr>
          <a:lstStyle/>
          <a:p>
            <a:r>
              <a:rPr lang="en-US" sz="1400" dirty="0" smtClean="0">
                <a:solidFill>
                  <a:prstClr val="black"/>
                </a:solidFill>
              </a:rPr>
              <a:t>Expenditures/Revenues</a:t>
            </a:r>
            <a:endParaRPr lang="en-US" sz="1400" dirty="0">
              <a:solidFill>
                <a:prstClr val="black"/>
              </a:solidFill>
            </a:endParaRPr>
          </a:p>
        </p:txBody>
      </p:sp>
      <p:graphicFrame>
        <p:nvGraphicFramePr>
          <p:cNvPr id="107" name="Table 106"/>
          <p:cNvGraphicFramePr>
            <a:graphicFrameLocks noGrp="1"/>
          </p:cNvGraphicFramePr>
          <p:nvPr>
            <p:extLst>
              <p:ext uri="{D42A27DB-BD31-4B8C-83A1-F6EECF244321}">
                <p14:modId xmlns:p14="http://schemas.microsoft.com/office/powerpoint/2010/main" val="163930218"/>
              </p:ext>
            </p:extLst>
          </p:nvPr>
        </p:nvGraphicFramePr>
        <p:xfrm>
          <a:off x="4038600" y="4038600"/>
          <a:ext cx="4818942" cy="885882"/>
        </p:xfrm>
        <a:graphic>
          <a:graphicData uri="http://schemas.openxmlformats.org/drawingml/2006/table">
            <a:tbl>
              <a:tblPr firstRow="1" bandRow="1">
                <a:tableStyleId>{5C22544A-7EE6-4342-B048-85BDC9FD1C3A}</a:tableStyleId>
              </a:tblPr>
              <a:tblGrid>
                <a:gridCol w="2463293"/>
                <a:gridCol w="755449"/>
                <a:gridCol w="557567"/>
                <a:gridCol w="1042633"/>
              </a:tblGrid>
              <a:tr h="370840">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a:t>
                      </a:r>
                      <a:r>
                        <a:rPr lang="en-US" sz="1200" b="0" baseline="0" dirty="0" smtClean="0">
                          <a:solidFill>
                            <a:schemeClr val="tx1"/>
                          </a:solidFill>
                        </a:rPr>
                        <a:t> </a:t>
                      </a:r>
                      <a:r>
                        <a:rPr lang="en-US" sz="1200" b="0" dirty="0" smtClean="0">
                          <a:solidFill>
                            <a:schemeClr val="tx1"/>
                          </a:solidFill>
                        </a:rPr>
                        <a:t>Expenditures (34, 759, 876.98)</a:t>
                      </a:r>
                    </a:p>
                    <a:p>
                      <a:endParaRPr lang="en-US" sz="12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r>
              <a:tr h="428682">
                <a:tc>
                  <a:txBody>
                    <a:bodyPr/>
                    <a:lstStyle/>
                    <a:p>
                      <a:pPr marL="0" marR="0" indent="0" algn="l" defTabSz="1123944"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 Revenues (</a:t>
                      </a:r>
                      <a:r>
                        <a:rPr lang="en-US" sz="1200" dirty="0" smtClean="0">
                          <a:solidFill>
                            <a:schemeClr val="tx1"/>
                          </a:solidFill>
                        </a:rPr>
                        <a:t>34, 759, 876.98)</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sp>
        <p:nvSpPr>
          <p:cNvPr id="78" name="Rectangle 77"/>
          <p:cNvSpPr/>
          <p:nvPr/>
        </p:nvSpPr>
        <p:spPr>
          <a:xfrm>
            <a:off x="19612" y="1056236"/>
            <a:ext cx="2735606" cy="35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prstClr val="black"/>
              </a:solidFill>
              <a:latin typeface="Segoe UI" pitchFamily="34" charset="0"/>
              <a:cs typeface="Segoe UI" pitchFamily="34" charset="0"/>
            </a:endParaRPr>
          </a:p>
        </p:txBody>
      </p:sp>
      <p:sp>
        <p:nvSpPr>
          <p:cNvPr id="79" name="Rectangle 78"/>
          <p:cNvSpPr/>
          <p:nvPr/>
        </p:nvSpPr>
        <p:spPr>
          <a:xfrm>
            <a:off x="5800725" y="3581400"/>
            <a:ext cx="2735606" cy="35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prstClr val="black"/>
                </a:solidFill>
                <a:latin typeface="Segoe UI" pitchFamily="34" charset="0"/>
                <a:cs typeface="Segoe UI" pitchFamily="34" charset="0"/>
              </a:rPr>
              <a:t>Group by:</a:t>
            </a:r>
          </a:p>
        </p:txBody>
      </p:sp>
      <p:sp>
        <p:nvSpPr>
          <p:cNvPr id="80" name="Rectangle 79"/>
          <p:cNvSpPr/>
          <p:nvPr/>
        </p:nvSpPr>
        <p:spPr>
          <a:xfrm>
            <a:off x="6659591" y="3643974"/>
            <a:ext cx="979363" cy="256307"/>
          </a:xfrm>
          <a:prstGeom prst="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prstClr val="black"/>
                </a:solidFill>
              </a:rPr>
              <a:t>Fund</a:t>
            </a:r>
          </a:p>
        </p:txBody>
      </p:sp>
      <p:sp>
        <p:nvSpPr>
          <p:cNvPr id="81" name="Rectangle 80"/>
          <p:cNvSpPr/>
          <p:nvPr/>
        </p:nvSpPr>
        <p:spPr>
          <a:xfrm>
            <a:off x="7719141" y="3658345"/>
            <a:ext cx="1197764" cy="230832"/>
          </a:xfrm>
          <a:prstGeom prst="rect">
            <a:avLst/>
          </a:prstGeom>
        </p:spPr>
        <p:txBody>
          <a:bodyPr wrap="none">
            <a:spAutoFit/>
          </a:bodyPr>
          <a:lstStyle/>
          <a:p>
            <a:pPr>
              <a:defRPr/>
            </a:pPr>
            <a:r>
              <a:rPr lang="en-US" sz="900" dirty="0" smtClean="0">
                <a:solidFill>
                  <a:srgbClr val="0F0FF9"/>
                </a:solidFill>
                <a:latin typeface="Segoe UI" pitchFamily="34" charset="0"/>
                <a:cs typeface="Segoe UI" pitchFamily="34" charset="0"/>
              </a:rPr>
              <a:t>Advanced Grouping</a:t>
            </a:r>
            <a:endParaRPr lang="en-US" sz="900" dirty="0">
              <a:solidFill>
                <a:srgbClr val="0F0FF9"/>
              </a:solidFill>
              <a:latin typeface="Segoe UI" pitchFamily="34" charset="0"/>
              <a:cs typeface="Segoe UI" pitchFamily="34" charset="0"/>
            </a:endParaRPr>
          </a:p>
        </p:txBody>
      </p:sp>
      <p:sp>
        <p:nvSpPr>
          <p:cNvPr id="114" name="Rectangle 113"/>
          <p:cNvSpPr/>
          <p:nvPr/>
        </p:nvSpPr>
        <p:spPr>
          <a:xfrm>
            <a:off x="83794" y="1016144"/>
            <a:ext cx="2735606" cy="35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prstClr val="black"/>
              </a:solidFill>
              <a:latin typeface="Segoe UI" pitchFamily="34" charset="0"/>
              <a:cs typeface="Segoe UI" pitchFamily="34" charset="0"/>
            </a:endParaRPr>
          </a:p>
        </p:txBody>
      </p:sp>
      <p:sp>
        <p:nvSpPr>
          <p:cNvPr id="115" name="TextBox 114"/>
          <p:cNvSpPr txBox="1"/>
          <p:nvPr/>
        </p:nvSpPr>
        <p:spPr>
          <a:xfrm>
            <a:off x="2559074" y="1694740"/>
            <a:ext cx="585021" cy="233644"/>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Actions</a:t>
            </a:r>
          </a:p>
        </p:txBody>
      </p:sp>
      <p:sp>
        <p:nvSpPr>
          <p:cNvPr id="116" name="TextBox 115"/>
          <p:cNvSpPr txBox="1"/>
          <p:nvPr/>
        </p:nvSpPr>
        <p:spPr>
          <a:xfrm>
            <a:off x="3886200" y="1634020"/>
            <a:ext cx="990600" cy="230832"/>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View/Maintain</a:t>
            </a:r>
          </a:p>
        </p:txBody>
      </p:sp>
      <p:grpSp>
        <p:nvGrpSpPr>
          <p:cNvPr id="117" name="Group 116"/>
          <p:cNvGrpSpPr/>
          <p:nvPr/>
        </p:nvGrpSpPr>
        <p:grpSpPr>
          <a:xfrm>
            <a:off x="7714939" y="1050092"/>
            <a:ext cx="662720" cy="652353"/>
            <a:chOff x="8269287" y="1037449"/>
            <a:chExt cx="690563" cy="644501"/>
          </a:xfrm>
        </p:grpSpPr>
        <p:pic>
          <p:nvPicPr>
            <p:cNvPr id="118" name="Picture 3" descr="\\mercury-virtual\WWW\PatternLibrary\Silverlight\Tyler.UI.Resources.Images\Help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4075" y="1037449"/>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p:cNvSpPr txBox="1"/>
            <p:nvPr/>
          </p:nvSpPr>
          <p:spPr>
            <a:xfrm>
              <a:off x="8269287" y="1312618"/>
              <a:ext cx="690563" cy="3693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Online Help</a:t>
              </a:r>
            </a:p>
          </p:txBody>
        </p:sp>
      </p:grpSp>
      <p:grpSp>
        <p:nvGrpSpPr>
          <p:cNvPr id="120" name="Group 119"/>
          <p:cNvGrpSpPr/>
          <p:nvPr/>
        </p:nvGrpSpPr>
        <p:grpSpPr>
          <a:xfrm>
            <a:off x="8288533" y="1069374"/>
            <a:ext cx="779267" cy="633071"/>
            <a:chOff x="8866980" y="1056499"/>
            <a:chExt cx="812007" cy="625451"/>
          </a:xfrm>
        </p:grpSpPr>
        <p:pic>
          <p:nvPicPr>
            <p:cNvPr id="121" name="Picture 2" descr="\\mercury-virtual\WWW\PatternLibrary\Silverlight\Tyler.UI.Resources.Images\KnowledgeBase_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7012" y="1056499"/>
              <a:ext cx="285750" cy="26670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p:cNvSpPr txBox="1"/>
            <p:nvPr/>
          </p:nvSpPr>
          <p:spPr>
            <a:xfrm>
              <a:off x="8866980" y="1312618"/>
              <a:ext cx="812007" cy="3693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Knowledge Base</a:t>
              </a:r>
            </a:p>
          </p:txBody>
        </p:sp>
      </p:grpSp>
      <p:pic>
        <p:nvPicPr>
          <p:cNvPr id="123" name="Picture 3" descr="\\mercury-virtual\WWW\PatternLibrary\Silverlight\Tyler.UI.Resources.Images\Budget_Lar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9050" y="1089161"/>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mercury-virtual\WWW\PatternLibrary\Silverlight\Tyler.UI.Resources.Images\Return_Lar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0119" y="1092744"/>
            <a:ext cx="285750" cy="285750"/>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p:cNvGrpSpPr/>
          <p:nvPr/>
        </p:nvGrpSpPr>
        <p:grpSpPr>
          <a:xfrm>
            <a:off x="1066800" y="1041102"/>
            <a:ext cx="466186" cy="497696"/>
            <a:chOff x="3070224" y="1028573"/>
            <a:chExt cx="485772" cy="491705"/>
          </a:xfrm>
        </p:grpSpPr>
        <p:pic>
          <p:nvPicPr>
            <p:cNvPr id="126" name="Picture 2" descr="\\mercury-virtual\WWW\PatternLibrary\Silverlight\Tyler.UI.Resources.Images\Filter_Lar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899" y="1028573"/>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p:cNvSpPr txBox="1"/>
            <p:nvPr/>
          </p:nvSpPr>
          <p:spPr>
            <a:xfrm>
              <a:off x="3070224" y="1292225"/>
              <a:ext cx="485772" cy="228053"/>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Filter</a:t>
              </a:r>
            </a:p>
          </p:txBody>
        </p:sp>
      </p:grpSp>
      <p:pic>
        <p:nvPicPr>
          <p:cNvPr id="128" name="Picture 6" descr="\\mercury-virtual\WWW\PatternLibrary\Silverlight\Tyler.UI.Resources.Images\Release_Lar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1144" y="1066800"/>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2081679" y="1352550"/>
            <a:ext cx="917009" cy="3693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Create Package</a:t>
            </a:r>
          </a:p>
        </p:txBody>
      </p:sp>
      <p:sp>
        <p:nvSpPr>
          <p:cNvPr id="130" name="TextBox 129"/>
          <p:cNvSpPr txBox="1"/>
          <p:nvPr/>
        </p:nvSpPr>
        <p:spPr>
          <a:xfrm>
            <a:off x="2846288" y="1393252"/>
            <a:ext cx="636641" cy="2308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Post</a:t>
            </a:r>
          </a:p>
        </p:txBody>
      </p:sp>
      <p:grpSp>
        <p:nvGrpSpPr>
          <p:cNvPr id="131" name="Group 130"/>
          <p:cNvGrpSpPr/>
          <p:nvPr/>
        </p:nvGrpSpPr>
        <p:grpSpPr>
          <a:xfrm>
            <a:off x="1550888" y="1056236"/>
            <a:ext cx="542386" cy="636196"/>
            <a:chOff x="3000184" y="1028573"/>
            <a:chExt cx="565173" cy="628538"/>
          </a:xfrm>
        </p:grpSpPr>
        <p:pic>
          <p:nvPicPr>
            <p:cNvPr id="132" name="Picture 2" descr="\\mercury-virtual\WWW\PatternLibrary\Silverlight\Tyler.UI.Resources.Images\Filter_Lar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899" y="1028573"/>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p:cNvSpPr txBox="1"/>
            <p:nvPr/>
          </p:nvSpPr>
          <p:spPr>
            <a:xfrm>
              <a:off x="3000184" y="1292225"/>
              <a:ext cx="565173" cy="364886"/>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Saved Filter</a:t>
              </a:r>
            </a:p>
          </p:txBody>
        </p:sp>
      </p:grpSp>
      <p:grpSp>
        <p:nvGrpSpPr>
          <p:cNvPr id="134" name="Group 133"/>
          <p:cNvGrpSpPr/>
          <p:nvPr/>
        </p:nvGrpSpPr>
        <p:grpSpPr>
          <a:xfrm>
            <a:off x="104321" y="1258089"/>
            <a:ext cx="898814" cy="233644"/>
            <a:chOff x="131810" y="1453034"/>
            <a:chExt cx="936577" cy="230832"/>
          </a:xfrm>
        </p:grpSpPr>
        <p:pic>
          <p:nvPicPr>
            <p:cNvPr id="135" name="Picture 908" descr="\\mercury-virtual\WWW\PatternLibrary\Silverlight\Tyler.UI.Resources.Images\AdvancedSearch_Smal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810" y="149225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p:cNvSpPr txBox="1"/>
            <p:nvPr/>
          </p:nvSpPr>
          <p:spPr>
            <a:xfrm>
              <a:off x="238171" y="1453034"/>
              <a:ext cx="830216" cy="230832"/>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Advanced</a:t>
              </a:r>
            </a:p>
          </p:txBody>
        </p:sp>
      </p:grpSp>
      <p:pic>
        <p:nvPicPr>
          <p:cNvPr id="137" name="Picture 2" descr="\\mercury-virtual\WWW\PatternLibrary\Silverlight\Tyler.UI.Resources.Images\Package_Larg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6323" y="1066800"/>
            <a:ext cx="285750" cy="285750"/>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p:cNvCxnSpPr/>
          <p:nvPr/>
        </p:nvCxnSpPr>
        <p:spPr>
          <a:xfrm>
            <a:off x="7719141" y="957393"/>
            <a:ext cx="0" cy="814476"/>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3532088" y="1016144"/>
            <a:ext cx="0" cy="814476"/>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82930" y="1371600"/>
            <a:ext cx="1031920" cy="230832"/>
          </a:xfrm>
          <a:prstGeom prst="rect">
            <a:avLst/>
          </a:prstGeom>
          <a:noFill/>
        </p:spPr>
        <p:txBody>
          <a:bodyPr wrap="square" rtlCol="0">
            <a:spAutoFit/>
          </a:bodyPr>
          <a:lstStyle/>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Budget Entry</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TextBox 64"/>
          <p:cNvSpPr txBox="1"/>
          <p:nvPr/>
        </p:nvSpPr>
        <p:spPr>
          <a:xfrm>
            <a:off x="6607034" y="1371600"/>
            <a:ext cx="1031920" cy="230832"/>
          </a:xfrm>
          <a:prstGeom prst="rect">
            <a:avLst/>
          </a:prstGeom>
          <a:noFill/>
        </p:spPr>
        <p:txBody>
          <a:bodyPr wrap="square" rtlCol="0">
            <a:spAutoFit/>
          </a:bodyPr>
          <a:lstStyle/>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Return</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66" name="Picture 2" descr="\\mercury-virtual\WWW\PatternLibrary\Silverlight\Tyler.UI.Resources.Images\History_Lar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1089443"/>
            <a:ext cx="285750" cy="18097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4225880" y="1295400"/>
            <a:ext cx="1031920" cy="369332"/>
          </a:xfrm>
          <a:prstGeom prst="rect">
            <a:avLst/>
          </a:prstGeom>
          <a:noFill/>
        </p:spPr>
        <p:txBody>
          <a:bodyPr wrap="square" rtlCol="0">
            <a:spAutoFit/>
          </a:bodyPr>
          <a:lstStyle/>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Previous Budgets</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6309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91725" cy="729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5241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402371" y="612519"/>
            <a:ext cx="733457" cy="363766"/>
            <a:chOff x="419273" y="605146"/>
            <a:chExt cx="764272" cy="359387"/>
          </a:xfrm>
        </p:grpSpPr>
        <p:sp>
          <p:nvSpPr>
            <p:cNvPr id="190" name="Rectangle 189"/>
            <p:cNvSpPr/>
            <p:nvPr userDrawn="1"/>
          </p:nvSpPr>
          <p:spPr>
            <a:xfrm>
              <a:off x="427054" y="607917"/>
              <a:ext cx="746108" cy="35661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23944"/>
              <a:endParaRPr lang="en-US" sz="2200" dirty="0">
                <a:solidFill>
                  <a:prstClr val="white"/>
                </a:solidFill>
              </a:endParaRPr>
            </a:p>
          </p:txBody>
        </p:sp>
        <p:cxnSp>
          <p:nvCxnSpPr>
            <p:cNvPr id="191" name="Straight Connector 190"/>
            <p:cNvCxnSpPr/>
            <p:nvPr userDrawn="1"/>
          </p:nvCxnSpPr>
          <p:spPr>
            <a:xfrm>
              <a:off x="424593" y="611591"/>
              <a:ext cx="758952" cy="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1182687" y="614671"/>
              <a:ext cx="0" cy="32004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419273" y="605146"/>
              <a:ext cx="0" cy="320040"/>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57726" y="685802"/>
            <a:ext cx="861474" cy="249221"/>
          </a:xfrm>
          <a:prstGeom prst="rect">
            <a:avLst/>
          </a:prstGeom>
          <a:noFill/>
        </p:spPr>
        <p:txBody>
          <a:bodyPr wrap="square" rtlCol="0">
            <a:spAutoFit/>
          </a:bodyPr>
          <a:lstStyle/>
          <a:p>
            <a:pPr defTabSz="1123944"/>
            <a:r>
              <a:rPr lang="en-US" sz="1000" dirty="0">
                <a:solidFill>
                  <a:prstClr val="black"/>
                </a:solidFill>
                <a:latin typeface="Segoe UI" panose="020B0502040204020203" pitchFamily="34" charset="0"/>
                <a:ea typeface="Segoe UI" panose="020B0502040204020203" pitchFamily="34" charset="0"/>
                <a:cs typeface="Segoe UI" panose="020B0502040204020203" pitchFamily="34" charset="0"/>
              </a:rPr>
              <a:t>OVERVIEW</a:t>
            </a:r>
          </a:p>
        </p:txBody>
      </p:sp>
      <p:sp>
        <p:nvSpPr>
          <p:cNvPr id="142" name="TextBox 141"/>
          <p:cNvSpPr txBox="1"/>
          <p:nvPr/>
        </p:nvSpPr>
        <p:spPr>
          <a:xfrm>
            <a:off x="1454935" y="1655047"/>
            <a:ext cx="585021" cy="233644"/>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Search</a:t>
            </a:r>
          </a:p>
        </p:txBody>
      </p:sp>
      <p:sp>
        <p:nvSpPr>
          <p:cNvPr id="143" name="TextBox 142"/>
          <p:cNvSpPr txBox="1"/>
          <p:nvPr/>
        </p:nvSpPr>
        <p:spPr>
          <a:xfrm>
            <a:off x="83795" y="1050485"/>
            <a:ext cx="2468057" cy="264797"/>
          </a:xfrm>
          <a:prstGeom prst="rect">
            <a:avLst/>
          </a:prstGeom>
          <a:noFill/>
        </p:spPr>
        <p:txBody>
          <a:bodyPr wrap="square" rtlCol="0">
            <a:spAutoFit/>
          </a:bodyPr>
          <a:lstStyle/>
          <a:p>
            <a:pPr defTabSz="1193185"/>
            <a:r>
              <a:rPr lang="en-US" sz="1100" i="1" dirty="0">
                <a:solidFill>
                  <a:srgbClr val="595959"/>
                </a:solidFill>
                <a:latin typeface="Segoe UI" pitchFamily="34" charset="0"/>
                <a:ea typeface="Segoe UI" pitchFamily="34" charset="0"/>
                <a:cs typeface="Segoe UI" pitchFamily="34" charset="0"/>
              </a:rPr>
              <a:t>Search instruction/hint</a:t>
            </a:r>
          </a:p>
        </p:txBody>
      </p:sp>
      <p:grpSp>
        <p:nvGrpSpPr>
          <p:cNvPr id="144" name="Group 143"/>
          <p:cNvGrpSpPr/>
          <p:nvPr/>
        </p:nvGrpSpPr>
        <p:grpSpPr>
          <a:xfrm>
            <a:off x="135637" y="1461096"/>
            <a:ext cx="898814" cy="233644"/>
            <a:chOff x="131810" y="1453034"/>
            <a:chExt cx="936577" cy="230832"/>
          </a:xfrm>
        </p:grpSpPr>
        <p:pic>
          <p:nvPicPr>
            <p:cNvPr id="145" name="Picture 908" descr="\\mercury-virtual\WWW\PatternLibrary\Silverlight\Tyler.UI.Resources.Images\AdvancedSearch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10" y="149225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238171" y="1453034"/>
              <a:ext cx="830216" cy="230832"/>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Advanced</a:t>
              </a:r>
            </a:p>
          </p:txBody>
        </p:sp>
      </p:grpSp>
      <p:cxnSp>
        <p:nvCxnSpPr>
          <p:cNvPr id="156" name="Straight Connector 155"/>
          <p:cNvCxnSpPr/>
          <p:nvPr/>
        </p:nvCxnSpPr>
        <p:spPr>
          <a:xfrm>
            <a:off x="4514661" y="1043337"/>
            <a:ext cx="0" cy="814476"/>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4495800" y="1671356"/>
            <a:ext cx="585021" cy="233644"/>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Output</a:t>
            </a:r>
          </a:p>
        </p:txBody>
      </p:sp>
      <p:grpSp>
        <p:nvGrpSpPr>
          <p:cNvPr id="158" name="Group 157"/>
          <p:cNvGrpSpPr/>
          <p:nvPr/>
        </p:nvGrpSpPr>
        <p:grpSpPr>
          <a:xfrm>
            <a:off x="4572000" y="1050093"/>
            <a:ext cx="499705" cy="510174"/>
            <a:chOff x="4166393" y="1025374"/>
            <a:chExt cx="520700" cy="504033"/>
          </a:xfrm>
        </p:grpSpPr>
        <p:pic>
          <p:nvPicPr>
            <p:cNvPr id="159" name="Picture 6" descr="\\mercury-virtual\WWW\PatternLibrary\Silverlight\Tyler.UI.Resources.Images\Print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2" y="1025374"/>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4166393" y="1298575"/>
              <a:ext cx="520700" cy="230832"/>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Print</a:t>
              </a:r>
            </a:p>
          </p:txBody>
        </p:sp>
      </p:grpSp>
      <p:grpSp>
        <p:nvGrpSpPr>
          <p:cNvPr id="166" name="Group 165"/>
          <p:cNvGrpSpPr/>
          <p:nvPr/>
        </p:nvGrpSpPr>
        <p:grpSpPr>
          <a:xfrm>
            <a:off x="4014956" y="1090996"/>
            <a:ext cx="499705" cy="496656"/>
            <a:chOff x="5786437" y="1038729"/>
            <a:chExt cx="520700" cy="490678"/>
          </a:xfrm>
        </p:grpSpPr>
        <p:pic>
          <p:nvPicPr>
            <p:cNvPr id="167" name="Picture 7" descr="\\mercury-virtual\WWW\PatternLibrary\Silverlight\Tyler.UI.Resources.Images\Excel_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987" y="1038729"/>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p:cNvSpPr txBox="1"/>
            <p:nvPr/>
          </p:nvSpPr>
          <p:spPr>
            <a:xfrm>
              <a:off x="5786437" y="1298575"/>
              <a:ext cx="520700" cy="230832"/>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Excel</a:t>
              </a:r>
            </a:p>
          </p:txBody>
        </p:sp>
      </p:grpSp>
      <p:sp>
        <p:nvSpPr>
          <p:cNvPr id="173" name="TextBox 172"/>
          <p:cNvSpPr txBox="1"/>
          <p:nvPr/>
        </p:nvSpPr>
        <p:spPr>
          <a:xfrm>
            <a:off x="3351979" y="1624169"/>
            <a:ext cx="585021" cy="233644"/>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Tools</a:t>
            </a:r>
          </a:p>
        </p:txBody>
      </p:sp>
      <p:cxnSp>
        <p:nvCxnSpPr>
          <p:cNvPr id="180" name="Straight Connector 179"/>
          <p:cNvCxnSpPr/>
          <p:nvPr/>
        </p:nvCxnSpPr>
        <p:spPr>
          <a:xfrm>
            <a:off x="7952347" y="999455"/>
            <a:ext cx="0" cy="814476"/>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7934328" y="1050093"/>
            <a:ext cx="662720" cy="652353"/>
            <a:chOff x="8269287" y="1037449"/>
            <a:chExt cx="690563" cy="644501"/>
          </a:xfrm>
        </p:grpSpPr>
        <p:pic>
          <p:nvPicPr>
            <p:cNvPr id="182" name="Picture 3" descr="\\mercury-virtual\WWW\PatternLibrary\Silverlight\Tyler.UI.Resources.Images\Help_Lar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4075" y="1037449"/>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8269287" y="1312618"/>
              <a:ext cx="690563" cy="3693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Online Help</a:t>
              </a:r>
            </a:p>
          </p:txBody>
        </p:sp>
      </p:grpSp>
      <p:grpSp>
        <p:nvGrpSpPr>
          <p:cNvPr id="184" name="Group 183"/>
          <p:cNvGrpSpPr/>
          <p:nvPr/>
        </p:nvGrpSpPr>
        <p:grpSpPr>
          <a:xfrm>
            <a:off x="8382000" y="1069375"/>
            <a:ext cx="779267" cy="633071"/>
            <a:chOff x="8866980" y="1056499"/>
            <a:chExt cx="812007" cy="625451"/>
          </a:xfrm>
        </p:grpSpPr>
        <p:pic>
          <p:nvPicPr>
            <p:cNvPr id="185" name="Picture 2" descr="\\mercury-virtual\WWW\PatternLibrary\Silverlight\Tyler.UI.Resources.Images\KnowledgeBase_Lar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7012" y="1056499"/>
              <a:ext cx="285750" cy="266700"/>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p:cNvSpPr txBox="1"/>
            <p:nvPr/>
          </p:nvSpPr>
          <p:spPr>
            <a:xfrm>
              <a:off x="8866980" y="1312618"/>
              <a:ext cx="812007" cy="369332"/>
            </a:xfrm>
            <a:prstGeom prst="rect">
              <a:avLst/>
            </a:prstGeom>
            <a:noFill/>
          </p:spPr>
          <p:txBody>
            <a:bodyPr wrap="square" rtlCol="0">
              <a:spAutoFit/>
            </a:bodyPr>
            <a:lstStyle/>
            <a:p>
              <a:pPr algn="ct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Knowledge Base</a:t>
              </a:r>
            </a:p>
          </p:txBody>
        </p:sp>
      </p:grpSp>
      <p:sp>
        <p:nvSpPr>
          <p:cNvPr id="187" name="TextBox 186"/>
          <p:cNvSpPr txBox="1"/>
          <p:nvPr/>
        </p:nvSpPr>
        <p:spPr>
          <a:xfrm>
            <a:off x="8305800" y="1655047"/>
            <a:ext cx="585021" cy="233644"/>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Help</a:t>
            </a:r>
          </a:p>
        </p:txBody>
      </p:sp>
      <p:graphicFrame>
        <p:nvGraphicFramePr>
          <p:cNvPr id="58" name="Table 57"/>
          <p:cNvGraphicFramePr>
            <a:graphicFrameLocks noGrp="1"/>
          </p:cNvGraphicFramePr>
          <p:nvPr>
            <p:extLst>
              <p:ext uri="{D42A27DB-BD31-4B8C-83A1-F6EECF244321}">
                <p14:modId xmlns:p14="http://schemas.microsoft.com/office/powerpoint/2010/main" val="3452203982"/>
              </p:ext>
            </p:extLst>
          </p:nvPr>
        </p:nvGraphicFramePr>
        <p:xfrm>
          <a:off x="152400" y="2438401"/>
          <a:ext cx="8763001" cy="3674277"/>
        </p:xfrm>
        <a:graphic>
          <a:graphicData uri="http://schemas.openxmlformats.org/drawingml/2006/table">
            <a:tbl>
              <a:tblPr firstRow="1" bandRow="1">
                <a:tableStyleId>{5C22544A-7EE6-4342-B048-85BDC9FD1C3A}</a:tableStyleId>
              </a:tblPr>
              <a:tblGrid>
                <a:gridCol w="1066800"/>
                <a:gridCol w="1600200"/>
                <a:gridCol w="609600"/>
                <a:gridCol w="990600"/>
                <a:gridCol w="1066800"/>
                <a:gridCol w="990600"/>
                <a:gridCol w="1066800"/>
                <a:gridCol w="1371601"/>
              </a:tblGrid>
              <a:tr h="2742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2F6326"/>
                          </a:solidFill>
                          <a:latin typeface="Segoe UI" pitchFamily="34" charset="0"/>
                          <a:cs typeface="Segoe UI" pitchFamily="34" charset="0"/>
                        </a:rPr>
                        <a:t>Journal Code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Effective Date</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Source</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Description</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Total Debits</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Total Credits</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Date</a:t>
                      </a:r>
                      <a:r>
                        <a:rPr lang="en-US" sz="1000" b="1" kern="1200" baseline="0" dirty="0" smtClean="0">
                          <a:solidFill>
                            <a:srgbClr val="2F6326"/>
                          </a:solidFill>
                          <a:latin typeface="Segoe UI" pitchFamily="34" charset="0"/>
                          <a:ea typeface="+mn-ea"/>
                          <a:cs typeface="Segoe UI" pitchFamily="34" charset="0"/>
                        </a:rPr>
                        <a:t> Created</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rgbClr val="2F6326"/>
                          </a:solidFill>
                          <a:latin typeface="Segoe UI" pitchFamily="34" charset="0"/>
                          <a:ea typeface="+mn-ea"/>
                          <a:cs typeface="Segoe UI" pitchFamily="34" charset="0"/>
                        </a:rPr>
                        <a:t>Actions</a:t>
                      </a:r>
                      <a:endParaRPr lang="en-US" sz="1000" b="1" kern="1200" dirty="0">
                        <a:solidFill>
                          <a:srgbClr val="2F6326"/>
                        </a:solidFill>
                        <a:latin typeface="Segoe UI" pitchFamily="34" charset="0"/>
                        <a:ea typeface="+mn-ea"/>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75677</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r>
                        <a:rPr lang="en-US" sz="1000" b="0" u="none" dirty="0"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09/29/2015</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u="none" dirty="0" smtClean="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DAB8"/>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12222</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AE</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more</a:t>
                      </a:r>
                      <a:r>
                        <a:rPr lang="en-US" sz="1000" u="none" baseline="0" dirty="0" smtClean="0">
                          <a:solidFill>
                            <a:schemeClr val="tx1"/>
                          </a:solidFill>
                          <a:latin typeface="Segoe UI" pitchFamily="34" charset="0"/>
                          <a:ea typeface="Segoe UI" pitchFamily="34" charset="0"/>
                          <a:cs typeface="Segoe UI" pitchFamily="34" charset="0"/>
                        </a:rPr>
                        <a:t> data</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94840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Information</a:t>
                      </a:r>
                      <a:r>
                        <a:rPr lang="en-US" sz="1000" u="none" baseline="0" dirty="0" smtClean="0">
                          <a:solidFill>
                            <a:schemeClr val="tx1"/>
                          </a:solidFill>
                          <a:latin typeface="Segoe UI" pitchFamily="34" charset="0"/>
                          <a:ea typeface="Segoe UI" pitchFamily="34" charset="0"/>
                          <a:cs typeface="Segoe UI" pitchFamily="34" charset="0"/>
                        </a:rPr>
                        <a:t> here</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2222</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BS</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11</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1678</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u="none" dirty="0"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u="none" dirty="0" smtClean="0">
                          <a:solidFill>
                            <a:schemeClr val="tx1"/>
                          </a:solidFill>
                          <a:latin typeface="Segoe UI" pitchFamily="34" charset="0"/>
                          <a:cs typeface="Segoe UI" pitchFamily="34" charset="0"/>
                        </a:rPr>
                        <a:t>AE</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more</a:t>
                      </a:r>
                      <a:r>
                        <a:rPr lang="en-US" sz="1000" u="none" baseline="0" dirty="0" smtClean="0">
                          <a:solidFill>
                            <a:schemeClr val="tx1"/>
                          </a:solidFill>
                          <a:latin typeface="Segoe UI" pitchFamily="34" charset="0"/>
                          <a:ea typeface="Segoe UI" pitchFamily="34" charset="0"/>
                          <a:cs typeface="Segoe UI" pitchFamily="34" charset="0"/>
                        </a:rPr>
                        <a:t> data</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0809078</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Information</a:t>
                      </a:r>
                      <a:r>
                        <a:rPr lang="en-US" sz="1000" u="none" baseline="0" dirty="0" smtClean="0">
                          <a:solidFill>
                            <a:schemeClr val="tx1"/>
                          </a:solidFill>
                          <a:latin typeface="Segoe UI" pitchFamily="34" charset="0"/>
                          <a:ea typeface="Segoe UI" pitchFamily="34" charset="0"/>
                          <a:cs typeface="Segoe UI" pitchFamily="34" charset="0"/>
                        </a:rPr>
                        <a:t> here</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12222</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BS</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94840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2222</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AE</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more</a:t>
                      </a:r>
                      <a:r>
                        <a:rPr lang="en-US" sz="1000" u="none" baseline="0" dirty="0" smtClean="0">
                          <a:solidFill>
                            <a:schemeClr val="tx1"/>
                          </a:solidFill>
                          <a:latin typeface="Segoe UI" pitchFamily="34" charset="0"/>
                          <a:ea typeface="Segoe UI" pitchFamily="34" charset="0"/>
                          <a:cs typeface="Segoe UI" pitchFamily="34" charset="0"/>
                        </a:rPr>
                        <a:t> data</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11</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lang="en-US" sz="1000" b="0" u="none" dirty="0" smtClean="0">
                          <a:solidFill>
                            <a:schemeClr val="tx1"/>
                          </a:solidFill>
                          <a:latin typeface="Segoe UI" pitchFamily="34" charset="0"/>
                          <a:cs typeface="Segoe UI" pitchFamily="34" charset="0"/>
                        </a:rPr>
                        <a:t>GEN</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Information</a:t>
                      </a:r>
                      <a:r>
                        <a:rPr lang="en-US" sz="1000" u="none" baseline="0" dirty="0" smtClean="0">
                          <a:solidFill>
                            <a:schemeClr val="tx1"/>
                          </a:solidFill>
                          <a:latin typeface="Segoe UI" pitchFamily="34" charset="0"/>
                          <a:ea typeface="Segoe UI" pitchFamily="34" charset="0"/>
                          <a:cs typeface="Segoe UI" pitchFamily="34" charset="0"/>
                        </a:rPr>
                        <a:t> here</a:t>
                      </a:r>
                      <a:endParaRPr lang="en-US" sz="1000" u="none" dirty="0" smtClean="0">
                        <a:solidFill>
                          <a:schemeClr val="tx1"/>
                        </a:solidFill>
                        <a:latin typeface="Segoe UI" pitchFamily="34" charset="0"/>
                        <a:ea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90.00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r>
                        <a:rPr lang="en-US" sz="1000" b="0" u="none"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r>
              <a:tr h="2456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dirty="0" smtClean="0">
                          <a:solidFill>
                            <a:srgbClr val="0000FF"/>
                          </a:solidFill>
                          <a:latin typeface="Segoe UI" pitchFamily="34" charset="0"/>
                          <a:cs typeface="Segoe UI" pitchFamily="34" charset="0"/>
                        </a:rPr>
                        <a:t>1678</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smtClean="0">
                          <a:solidFill>
                            <a:schemeClr val="tx1"/>
                          </a:solidFill>
                          <a:latin typeface="Segoe UI" pitchFamily="34" charset="0"/>
                          <a:cs typeface="Segoe UI" pitchFamily="34" charset="0"/>
                        </a:rPr>
                        <a:t>01/14/2013-09/29/2015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u="none" dirty="0" smtClean="0">
                          <a:solidFill>
                            <a:schemeClr val="tx1"/>
                          </a:solidFill>
                          <a:latin typeface="Segoe UI" pitchFamily="34" charset="0"/>
                          <a:cs typeface="Segoe UI" pitchFamily="34" charset="0"/>
                        </a:rPr>
                        <a:t>BS</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u="none" dirty="0" smtClean="0">
                          <a:solidFill>
                            <a:schemeClr val="tx1"/>
                          </a:solidFill>
                          <a:latin typeface="Segoe UI" pitchFamily="34" charset="0"/>
                          <a:ea typeface="Segoe UI" pitchFamily="34" charset="0"/>
                          <a:cs typeface="Segoe UI" pitchFamily="34" charset="0"/>
                        </a:rPr>
                        <a:t>test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u="none" dirty="0" smtClean="0">
                          <a:solidFill>
                            <a:schemeClr val="tx1"/>
                          </a:solidFill>
                          <a:latin typeface="Segoe UI" pitchFamily="34" charset="0"/>
                          <a:cs typeface="Segoe UI" pitchFamily="34" charset="0"/>
                        </a:rPr>
                        <a:t>1,987,000.00</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000" b="0" u="none" dirty="0" smtClean="0">
                          <a:solidFill>
                            <a:schemeClr val="tx1"/>
                          </a:solidFill>
                          <a:latin typeface="Segoe UI" pitchFamily="34" charset="0"/>
                          <a:cs typeface="Segoe UI" pitchFamily="34" charset="0"/>
                        </a:rPr>
                        <a:t>09/29/2015</a:t>
                      </a:r>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u="none" dirty="0">
                        <a:solidFill>
                          <a:schemeClr val="tx1"/>
                        </a:solidFill>
                        <a:latin typeface="Segoe UI" pitchFamily="34" charset="0"/>
                        <a:cs typeface="Segoe UI"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9" name="TextBox 58"/>
          <p:cNvSpPr txBox="1"/>
          <p:nvPr/>
        </p:nvSpPr>
        <p:spPr>
          <a:xfrm>
            <a:off x="28577" y="1981201"/>
            <a:ext cx="5427493" cy="404985"/>
          </a:xfrm>
          <a:prstGeom prst="rect">
            <a:avLst/>
          </a:prstGeom>
          <a:noFill/>
        </p:spPr>
        <p:txBody>
          <a:bodyPr wrap="square" rtlCol="0">
            <a:spAutoFit/>
          </a:bodyPr>
          <a:lstStyle/>
          <a:p>
            <a:pPr fontAlgn="b">
              <a:defRPr/>
            </a:pPr>
            <a:r>
              <a:rPr lang="en-US" sz="2000" dirty="0">
                <a:solidFill>
                  <a:srgbClr val="2F6326"/>
                </a:solidFill>
                <a:latin typeface="Segoe UI" pitchFamily="34" charset="0"/>
                <a:cs typeface="Segoe UI" pitchFamily="34" charset="0"/>
              </a:rPr>
              <a:t>Browse Journals</a:t>
            </a:r>
          </a:p>
        </p:txBody>
      </p:sp>
      <p:grpSp>
        <p:nvGrpSpPr>
          <p:cNvPr id="60" name="Group 59"/>
          <p:cNvGrpSpPr/>
          <p:nvPr/>
        </p:nvGrpSpPr>
        <p:grpSpPr>
          <a:xfrm>
            <a:off x="7319965" y="6330462"/>
            <a:ext cx="681037" cy="338328"/>
            <a:chOff x="7126287" y="6422006"/>
            <a:chExt cx="681037" cy="338328"/>
          </a:xfrm>
        </p:grpSpPr>
        <p:sp>
          <p:nvSpPr>
            <p:cNvPr id="61" name="Rectangle 60"/>
            <p:cNvSpPr/>
            <p:nvPr/>
          </p:nvSpPr>
          <p:spPr>
            <a:xfrm>
              <a:off x="7126287" y="6422006"/>
              <a:ext cx="681037" cy="338328"/>
            </a:xfrm>
            <a:prstGeom prst="rect">
              <a:avLst/>
            </a:prstGeom>
            <a:solidFill>
              <a:srgbClr val="40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2" name="TextBox 61"/>
            <p:cNvSpPr txBox="1"/>
            <p:nvPr/>
          </p:nvSpPr>
          <p:spPr>
            <a:xfrm>
              <a:off x="7221538" y="6454956"/>
              <a:ext cx="519112" cy="264797"/>
            </a:xfrm>
            <a:prstGeom prst="rect">
              <a:avLst/>
            </a:prstGeom>
            <a:solidFill>
              <a:srgbClr val="40528F"/>
            </a:solidFill>
          </p:spPr>
          <p:txBody>
            <a:bodyPr wrap="square" rtlCol="0">
              <a:spAutoFit/>
            </a:bodyPr>
            <a:lstStyle/>
            <a:p>
              <a:r>
                <a:rPr lang="en-US" sz="1100" dirty="0">
                  <a:solidFill>
                    <a:prstClr val="white"/>
                  </a:solidFill>
                  <a:latin typeface="Segoe UI" panose="020B0502040204020203" pitchFamily="34" charset="0"/>
                  <a:ea typeface="Segoe UI" panose="020B0502040204020203" pitchFamily="34" charset="0"/>
                  <a:cs typeface="Segoe UI" panose="020B0502040204020203" pitchFamily="34" charset="0"/>
                </a:rPr>
                <a:t>Save</a:t>
              </a:r>
            </a:p>
          </p:txBody>
        </p:sp>
      </p:grpSp>
      <p:grpSp>
        <p:nvGrpSpPr>
          <p:cNvPr id="63" name="Group 62"/>
          <p:cNvGrpSpPr/>
          <p:nvPr/>
        </p:nvGrpSpPr>
        <p:grpSpPr>
          <a:xfrm>
            <a:off x="8153402" y="6324600"/>
            <a:ext cx="681037" cy="338328"/>
            <a:chOff x="7126287" y="6422006"/>
            <a:chExt cx="681037" cy="338328"/>
          </a:xfrm>
        </p:grpSpPr>
        <p:sp>
          <p:nvSpPr>
            <p:cNvPr id="64" name="Rectangle 63"/>
            <p:cNvSpPr/>
            <p:nvPr/>
          </p:nvSpPr>
          <p:spPr>
            <a:xfrm>
              <a:off x="7126287" y="6422006"/>
              <a:ext cx="681037" cy="338328"/>
            </a:xfrm>
            <a:prstGeom prst="rect">
              <a:avLst/>
            </a:prstGeom>
            <a:solidFill>
              <a:schemeClr val="bg1"/>
            </a:solidFill>
            <a:ln w="9525">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5" name="TextBox 64"/>
            <p:cNvSpPr txBox="1"/>
            <p:nvPr/>
          </p:nvSpPr>
          <p:spPr>
            <a:xfrm>
              <a:off x="7164387" y="6464481"/>
              <a:ext cx="640080" cy="264797"/>
            </a:xfrm>
            <a:prstGeom prst="rect">
              <a:avLst/>
            </a:prstGeom>
            <a:solidFill>
              <a:schemeClr val="bg1"/>
            </a:solidFill>
          </p:spPr>
          <p:txBody>
            <a:bodyPr wrap="square" rtlCol="0">
              <a:spAutoFit/>
            </a:bodyPr>
            <a:lstStyle/>
            <a:p>
              <a:r>
                <a:rPr lang="en-US" sz="1100" dirty="0">
                  <a:solidFill>
                    <a:prstClr val="black"/>
                  </a:solidFill>
                  <a:latin typeface="Segoe UI" panose="020B0502040204020203" pitchFamily="34" charset="0"/>
                  <a:ea typeface="Segoe UI" panose="020B0502040204020203" pitchFamily="34" charset="0"/>
                  <a:cs typeface="Segoe UI" panose="020B0502040204020203" pitchFamily="34" charset="0"/>
                </a:rPr>
                <a:t>Cancel</a:t>
              </a:r>
            </a:p>
          </p:txBody>
        </p:sp>
      </p:grpSp>
      <p:pic>
        <p:nvPicPr>
          <p:cNvPr id="2051" name="Picture 3" descr="\\mercury-virtual\WWW\PatternLibrary\Silverlight\Tyler.UI.Resources.Images\Select_Lar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6177" y="1054866"/>
            <a:ext cx="276225" cy="285750"/>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7315200" y="1307068"/>
            <a:ext cx="637147" cy="369332"/>
          </a:xfrm>
          <a:prstGeom prst="rect">
            <a:avLst/>
          </a:prstGeom>
          <a:noFill/>
        </p:spPr>
        <p:txBody>
          <a:bodyPr wrap="square" rtlCol="0">
            <a:spAutoFit/>
          </a:bodyPr>
          <a:lstStyle/>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Select Columns</a:t>
            </a:r>
          </a:p>
        </p:txBody>
      </p:sp>
      <p:sp>
        <p:nvSpPr>
          <p:cNvPr id="66" name="TextBox 65"/>
          <p:cNvSpPr txBox="1"/>
          <p:nvPr/>
        </p:nvSpPr>
        <p:spPr>
          <a:xfrm>
            <a:off x="2788579" y="1394904"/>
            <a:ext cx="520239" cy="229265"/>
          </a:xfrm>
          <a:prstGeom prst="rect">
            <a:avLst/>
          </a:prstGeom>
          <a:noFill/>
        </p:spPr>
        <p:txBody>
          <a:bodyPr wrap="square" rtlCol="0">
            <a:spAutoFit/>
          </a:bodyPr>
          <a:lstStyle/>
          <a:p>
            <a:pPr defTabSz="1123944"/>
            <a:r>
              <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rPr>
              <a:t>Filter</a:t>
            </a:r>
          </a:p>
        </p:txBody>
      </p:sp>
      <p:pic>
        <p:nvPicPr>
          <p:cNvPr id="68" name="Picture 2" descr="Z:\Metro\Design patterns\Prototyping Tool\icons from Stephen\downarrow_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7011" y="2730926"/>
            <a:ext cx="240873" cy="2408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ercury-virtual\WWW\PatternLibrary\Silverlight\Tyler.UI.Resources.Images\Add_Larg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8081" y="106937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mercury-virtual\WWW\PatternLibrary\Silverlight\Tyler.UI.Resources.Images\Alerts_Larg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108613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ercury-virtual\WWW\PatternLibrary\Silverlight\Tyler.UI.Resources.Images\Delete_Lar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1080322"/>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mercury-virtual\WWW\PatternLibrary\Silverlight\Tyler.UI.Resources.Images\Month_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799" y="1091024"/>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rcury-virtual\WWW\PatternLibrary\Silverlight\Tyler.UI.Resources.Images\LineAdd_Lar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399" y="108613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mercury-virtual\WWW\PatternLibrary\Silverlight\Tyler.UI.Resources.Images\Filter_Larg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8450" y="1069375"/>
            <a:ext cx="285750" cy="285750"/>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p:cNvCxnSpPr/>
          <p:nvPr/>
        </p:nvCxnSpPr>
        <p:spPr>
          <a:xfrm>
            <a:off x="5071705" y="969536"/>
            <a:ext cx="0" cy="814476"/>
          </a:xfrm>
          <a:prstGeom prst="line">
            <a:avLst/>
          </a:prstGeom>
          <a:ln>
            <a:solidFill>
              <a:srgbClr val="CFCFC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105400" y="1383968"/>
            <a:ext cx="609599" cy="230832"/>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Monthly</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8" name="TextBox 77"/>
          <p:cNvSpPr txBox="1"/>
          <p:nvPr/>
        </p:nvSpPr>
        <p:spPr>
          <a:xfrm>
            <a:off x="6096001" y="1371600"/>
            <a:ext cx="609599" cy="230832"/>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Alerts</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9" name="TextBox 78"/>
          <p:cNvSpPr txBox="1"/>
          <p:nvPr/>
        </p:nvSpPr>
        <p:spPr>
          <a:xfrm>
            <a:off x="6553200" y="1371600"/>
            <a:ext cx="609599" cy="230832"/>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Lines</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2056" name="Picture 8" descr="\\mercury-virtual\WWW\PatternLibrary\Silverlight\Tyler.UI.Resources.Images\Release_Larg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4999" y="1069375"/>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5476873" y="1371600"/>
            <a:ext cx="762001" cy="369332"/>
          </a:xfrm>
          <a:prstGeom prst="rect">
            <a:avLst/>
          </a:prstGeom>
          <a:noFill/>
        </p:spPr>
        <p:txBody>
          <a:bodyPr wrap="square" rtlCol="0">
            <a:spAutoFit/>
          </a:bodyPr>
          <a:lstStyle/>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Due</a:t>
            </a:r>
          </a:p>
          <a:p>
            <a:pPr algn="ct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To/From</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TextBox 66"/>
          <p:cNvSpPr txBox="1"/>
          <p:nvPr/>
        </p:nvSpPr>
        <p:spPr>
          <a:xfrm>
            <a:off x="3091859" y="1371600"/>
            <a:ext cx="520239" cy="229265"/>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Delete</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TextBox 71"/>
          <p:cNvSpPr txBox="1"/>
          <p:nvPr/>
        </p:nvSpPr>
        <p:spPr>
          <a:xfrm>
            <a:off x="3594561" y="1386157"/>
            <a:ext cx="520239" cy="229265"/>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Add</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pic>
        <p:nvPicPr>
          <p:cNvPr id="2050" name="Picture 2" descr="\\mercury-virtual\WWW\PatternLibrary\Silverlight\Tyler.UI.Resources.Images\Create_Larg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4215" y="1100407"/>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6848475" y="1371600"/>
            <a:ext cx="695325" cy="230832"/>
          </a:xfrm>
          <a:prstGeom prst="rect">
            <a:avLst/>
          </a:prstGeom>
          <a:noFill/>
        </p:spPr>
        <p:txBody>
          <a:bodyPr wrap="square" rtlCol="0">
            <a:spAutoFit/>
          </a:bodyPr>
          <a:lstStyle/>
          <a:p>
            <a:pPr defTabSz="1123944"/>
            <a:r>
              <a:rPr lang="en-US" sz="900" dirty="0" smtClean="0">
                <a:solidFill>
                  <a:prstClr val="black"/>
                </a:solidFill>
                <a:latin typeface="Segoe UI" panose="020B0502040204020203" pitchFamily="34" charset="0"/>
                <a:ea typeface="Segoe UI" panose="020B0502040204020203" pitchFamily="34" charset="0"/>
                <a:cs typeface="Segoe UI" panose="020B0502040204020203" pitchFamily="34" charset="0"/>
              </a:rPr>
              <a:t>Generate</a:t>
            </a:r>
            <a:endParaRPr lang="en-US" sz="9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49810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76200"/>
            <a:ext cx="9296400" cy="6934200"/>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Step 3: Development</a:t>
            </a:r>
            <a:endParaRPr lang="en-US" dirty="0">
              <a:solidFill>
                <a:schemeClr val="bg1"/>
              </a:solidFill>
              <a:latin typeface="Microsoft JhengHei UI Light" pitchFamily="34" charset="-128"/>
              <a:ea typeface="Microsoft JhengHei UI Light" pitchFamily="34" charset="-128"/>
              <a:cs typeface="Microsoft JhengHei UI Light" pitchFamily="34" charset="-128"/>
            </a:endParaRP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 y="1447800"/>
            <a:ext cx="883846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169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964"/>
            <a:ext cx="9144000" cy="657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762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Microsoft JhengHei UI Light" pitchFamily="34" charset="-128"/>
                <a:ea typeface="Microsoft JhengHei UI Light" pitchFamily="34" charset="-128"/>
                <a:cs typeface="Microsoft JhengHei UI Light" pitchFamily="34" charset="-128"/>
              </a:rPr>
              <a:t>Chart of Accounts Builder</a:t>
            </a:r>
            <a:endParaRPr lang="en-US" sz="36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3183531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aptur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0" y="-1"/>
            <a:ext cx="9165020" cy="457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0" y="5486400"/>
            <a:ext cx="5982215" cy="830997"/>
          </a:xfrm>
          <a:prstGeom prst="rect">
            <a:avLst/>
          </a:prstGeom>
          <a:noFill/>
        </p:spPr>
        <p:txBody>
          <a:bodyPr wrap="none" rtlCol="0">
            <a:spAutoFit/>
          </a:bodyPr>
          <a:lstStyle/>
          <a:p>
            <a:r>
              <a:rPr lang="en-US" sz="4800" dirty="0" smtClean="0">
                <a:latin typeface="Microsoft JhengHei UI Light" pitchFamily="34" charset="-128"/>
                <a:ea typeface="Microsoft JhengHei UI Light" pitchFamily="34" charset="-128"/>
                <a:cs typeface="Microsoft JhengHei UI Light" pitchFamily="34" charset="-128"/>
              </a:rPr>
              <a:t>Central Budget Entry</a:t>
            </a:r>
            <a:endParaRPr lang="en-US" sz="48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3815586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066800" y="304800"/>
            <a:ext cx="5726248" cy="830997"/>
          </a:xfrm>
          <a:prstGeom prst="rect">
            <a:avLst/>
          </a:prstGeom>
          <a:noFill/>
        </p:spPr>
        <p:txBody>
          <a:bodyPr wrap="none" rtlCol="0">
            <a:spAutoFit/>
          </a:bodyPr>
          <a:lstStyle/>
          <a:p>
            <a:r>
              <a:rPr lang="en-US" sz="4800" dirty="0" smtClean="0">
                <a:latin typeface="Microsoft JhengHei UI Light" pitchFamily="34" charset="-128"/>
                <a:ea typeface="Microsoft JhengHei UI Light" pitchFamily="34" charset="-128"/>
                <a:cs typeface="Microsoft JhengHei UI Light" pitchFamily="34" charset="-128"/>
              </a:rPr>
              <a:t>UX Design Methods</a:t>
            </a:r>
            <a:endParaRPr lang="en-US" sz="4800" dirty="0">
              <a:latin typeface="Microsoft JhengHei UI Light" pitchFamily="34" charset="-128"/>
              <a:ea typeface="Microsoft JhengHei UI Light" pitchFamily="34" charset="-128"/>
              <a:cs typeface="Microsoft JhengHei UI Light" pitchFamily="34" charset="-128"/>
            </a:endParaRPr>
          </a:p>
        </p:txBody>
      </p:sp>
      <p:sp>
        <p:nvSpPr>
          <p:cNvPr id="29" name="TextBox 28"/>
          <p:cNvSpPr txBox="1"/>
          <p:nvPr/>
        </p:nvSpPr>
        <p:spPr>
          <a:xfrm>
            <a:off x="4471088" y="2438400"/>
            <a:ext cx="2844112" cy="2492990"/>
          </a:xfrm>
          <a:prstGeom prst="rect">
            <a:avLst/>
          </a:prstGeom>
          <a:noFill/>
        </p:spPr>
        <p:txBody>
          <a:bodyPr wrap="none" rtlCol="0">
            <a:spAutoFit/>
          </a:bodyPr>
          <a:lstStyle/>
          <a:p>
            <a:pPr lvl="1"/>
            <a:endParaRPr lang="en-US" sz="2400" dirty="0" smtClean="0">
              <a:latin typeface="Microsoft JhengHei UI Light" pitchFamily="34" charset="-128"/>
              <a:ea typeface="Microsoft JhengHei UI Light" pitchFamily="34" charset="-128"/>
              <a:cs typeface="Microsoft JhengHei UI Light" pitchFamily="34" charset="-128"/>
            </a:endParaRPr>
          </a:p>
          <a:p>
            <a:pPr lvl="1">
              <a:lnSpc>
                <a:spcPct val="150000"/>
              </a:lnSpc>
            </a:pPr>
            <a:r>
              <a:rPr lang="en-US" sz="2400" dirty="0" err="1" smtClean="0">
                <a:latin typeface="Microsoft JhengHei UI Light" pitchFamily="34" charset="-128"/>
                <a:ea typeface="Microsoft JhengHei UI Light" pitchFamily="34" charset="-128"/>
                <a:cs typeface="Microsoft JhengHei UI Light" pitchFamily="34" charset="-128"/>
              </a:rPr>
              <a:t>Concepting</a:t>
            </a:r>
            <a:endParaRPr lang="en-US" sz="2400" dirty="0">
              <a:latin typeface="Microsoft JhengHei UI Light" pitchFamily="34" charset="-128"/>
              <a:ea typeface="Microsoft JhengHei UI Light" pitchFamily="34" charset="-128"/>
              <a:cs typeface="Microsoft JhengHei UI Light" pitchFamily="34" charset="-128"/>
            </a:endParaRPr>
          </a:p>
          <a:p>
            <a:pPr lvl="1"/>
            <a:r>
              <a:rPr lang="en-US" sz="2400" dirty="0" smtClean="0">
                <a:latin typeface="Microsoft JhengHei UI Light" pitchFamily="34" charset="-128"/>
                <a:ea typeface="Microsoft JhengHei UI Light" pitchFamily="34" charset="-128"/>
                <a:cs typeface="Microsoft JhengHei UI Light" pitchFamily="34" charset="-128"/>
              </a:rPr>
              <a:t>Prototyping</a:t>
            </a:r>
          </a:p>
          <a:p>
            <a:pPr lvl="1"/>
            <a:r>
              <a:rPr lang="en-US" sz="2400" dirty="0" smtClean="0">
                <a:latin typeface="Microsoft JhengHei UI Light" pitchFamily="34" charset="-128"/>
                <a:ea typeface="Microsoft JhengHei UI Light" pitchFamily="34" charset="-128"/>
                <a:cs typeface="Microsoft JhengHei UI Light" pitchFamily="34" charset="-128"/>
              </a:rPr>
              <a:t>Designing</a:t>
            </a:r>
            <a:endParaRPr lang="en-US" sz="2400" dirty="0">
              <a:latin typeface="Microsoft JhengHei UI Light" pitchFamily="34" charset="-128"/>
              <a:ea typeface="Microsoft JhengHei UI Light" pitchFamily="34" charset="-128"/>
              <a:cs typeface="Microsoft JhengHei UI Light" pitchFamily="34" charset="-128"/>
            </a:endParaRPr>
          </a:p>
          <a:p>
            <a:pPr lvl="1"/>
            <a:r>
              <a:rPr lang="en-US" sz="2400" dirty="0" smtClean="0">
                <a:latin typeface="Microsoft JhengHei UI Light" pitchFamily="34" charset="-128"/>
                <a:ea typeface="Microsoft JhengHei UI Light" pitchFamily="34" charset="-128"/>
                <a:cs typeface="Microsoft JhengHei UI Light" pitchFamily="34" charset="-128"/>
              </a:rPr>
              <a:t>Creating</a:t>
            </a:r>
          </a:p>
          <a:p>
            <a:pPr lvl="1"/>
            <a:r>
              <a:rPr lang="en-US" sz="2400" dirty="0" smtClean="0">
                <a:latin typeface="Microsoft JhengHei UI Light" pitchFamily="34" charset="-128"/>
                <a:ea typeface="Microsoft JhengHei UI Light" pitchFamily="34" charset="-128"/>
                <a:cs typeface="Microsoft JhengHei UI Light" pitchFamily="34" charset="-128"/>
              </a:rPr>
              <a:t>All of the above</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0" name="Rectangle 29"/>
          <p:cNvSpPr/>
          <p:nvPr/>
        </p:nvSpPr>
        <p:spPr>
          <a:xfrm>
            <a:off x="1203126" y="3317566"/>
            <a:ext cx="1538819" cy="461665"/>
          </a:xfrm>
          <a:prstGeom prst="rect">
            <a:avLst/>
          </a:prstGeom>
        </p:spPr>
        <p:txBody>
          <a:bodyPr wrap="none">
            <a:spAutoFit/>
          </a:bodyPr>
          <a:lstStyle/>
          <a:p>
            <a:r>
              <a:rPr lang="en-US" sz="2400" dirty="0">
                <a:latin typeface="Microsoft JhengHei UI Light" pitchFamily="34" charset="-128"/>
                <a:ea typeface="Microsoft JhengHei UI Light" pitchFamily="34" charset="-128"/>
                <a:cs typeface="Microsoft JhengHei UI Light" pitchFamily="34" charset="-128"/>
              </a:rPr>
              <a:t>Step </a:t>
            </a:r>
            <a:r>
              <a:rPr lang="en-US" sz="2400" dirty="0" smtClean="0">
                <a:latin typeface="Microsoft JhengHei UI Light" pitchFamily="34" charset="-128"/>
                <a:ea typeface="Microsoft JhengHei UI Light" pitchFamily="34" charset="-128"/>
                <a:cs typeface="Microsoft JhengHei UI Light" pitchFamily="34" charset="-128"/>
              </a:rPr>
              <a:t>Two </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1" name="Rectangle 30"/>
          <p:cNvSpPr/>
          <p:nvPr/>
        </p:nvSpPr>
        <p:spPr>
          <a:xfrm>
            <a:off x="1203126" y="1857657"/>
            <a:ext cx="1482714" cy="461665"/>
          </a:xfrm>
          <a:prstGeom prst="rect">
            <a:avLst/>
          </a:prstGeom>
        </p:spPr>
        <p:txBody>
          <a:bodyPr wrap="none">
            <a:spAutoFit/>
          </a:bodyPr>
          <a:lstStyle/>
          <a:p>
            <a:r>
              <a:rPr lang="en-US" sz="2400" dirty="0">
                <a:latin typeface="Microsoft JhengHei UI Light" pitchFamily="34" charset="-128"/>
                <a:ea typeface="Microsoft JhengHei UI Light" pitchFamily="34" charset="-128"/>
                <a:cs typeface="Microsoft JhengHei UI Light" pitchFamily="34" charset="-128"/>
              </a:rPr>
              <a:t>Step </a:t>
            </a:r>
            <a:r>
              <a:rPr lang="en-US" sz="2400" dirty="0" smtClean="0">
                <a:latin typeface="Microsoft JhengHei UI Light" pitchFamily="34" charset="-128"/>
                <a:ea typeface="Microsoft JhengHei UI Light" pitchFamily="34" charset="-128"/>
                <a:cs typeface="Microsoft JhengHei UI Light" pitchFamily="34" charset="-128"/>
              </a:rPr>
              <a:t>One</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2" name="Rectangle 31"/>
          <p:cNvSpPr/>
          <p:nvPr/>
        </p:nvSpPr>
        <p:spPr>
          <a:xfrm>
            <a:off x="1183349" y="5134257"/>
            <a:ext cx="1673920" cy="461665"/>
          </a:xfrm>
          <a:prstGeom prst="rect">
            <a:avLst/>
          </a:prstGeom>
        </p:spPr>
        <p:txBody>
          <a:bodyPr wrap="none">
            <a:spAutoFit/>
          </a:bodyPr>
          <a:lstStyle/>
          <a:p>
            <a:r>
              <a:rPr lang="en-US" sz="2400" dirty="0">
                <a:latin typeface="Microsoft JhengHei UI Light" pitchFamily="34" charset="-128"/>
                <a:ea typeface="Microsoft JhengHei UI Light" pitchFamily="34" charset="-128"/>
                <a:cs typeface="Microsoft JhengHei UI Light" pitchFamily="34" charset="-128"/>
              </a:rPr>
              <a:t>Step </a:t>
            </a:r>
            <a:r>
              <a:rPr lang="en-US" sz="2400" dirty="0" smtClean="0">
                <a:latin typeface="Microsoft JhengHei UI Light" pitchFamily="34" charset="-128"/>
                <a:ea typeface="Microsoft JhengHei UI Light" pitchFamily="34" charset="-128"/>
                <a:cs typeface="Microsoft JhengHei UI Light" pitchFamily="34" charset="-128"/>
              </a:rPr>
              <a:t>Three</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3" name="Rectangle 32"/>
          <p:cNvSpPr/>
          <p:nvPr/>
        </p:nvSpPr>
        <p:spPr>
          <a:xfrm>
            <a:off x="4572000" y="1857656"/>
            <a:ext cx="1424557" cy="461665"/>
          </a:xfrm>
          <a:prstGeom prst="rect">
            <a:avLst/>
          </a:prstGeom>
        </p:spPr>
        <p:txBody>
          <a:bodyPr wrap="none">
            <a:spAutoFit/>
          </a:bodyPr>
          <a:lstStyle/>
          <a:p>
            <a:r>
              <a:rPr lang="en-US" sz="2400" dirty="0" smtClean="0">
                <a:latin typeface="Microsoft JhengHei UI Light" pitchFamily="34" charset="-128"/>
                <a:ea typeface="Microsoft JhengHei UI Light" pitchFamily="34" charset="-128"/>
                <a:cs typeface="Microsoft JhengHei UI Light" pitchFamily="34" charset="-128"/>
              </a:rPr>
              <a:t>Research</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4" name="Rectangle 33"/>
          <p:cNvSpPr/>
          <p:nvPr/>
        </p:nvSpPr>
        <p:spPr>
          <a:xfrm>
            <a:off x="4604176" y="5134257"/>
            <a:ext cx="2056653" cy="461665"/>
          </a:xfrm>
          <a:prstGeom prst="rect">
            <a:avLst/>
          </a:prstGeom>
        </p:spPr>
        <p:txBody>
          <a:bodyPr wrap="none">
            <a:spAutoFit/>
          </a:bodyPr>
          <a:lstStyle/>
          <a:p>
            <a:r>
              <a:rPr lang="en-US" sz="2400" dirty="0" smtClean="0">
                <a:latin typeface="Microsoft JhengHei UI Light" pitchFamily="34" charset="-128"/>
                <a:ea typeface="Microsoft JhengHei UI Light" pitchFamily="34" charset="-128"/>
                <a:cs typeface="Microsoft JhengHei UI Light" pitchFamily="34" charset="-128"/>
              </a:rPr>
              <a:t>Development</a:t>
            </a:r>
            <a:endParaRPr lang="en-US" sz="2400" dirty="0">
              <a:latin typeface="Microsoft JhengHei UI Light" pitchFamily="34" charset="-128"/>
              <a:ea typeface="Microsoft JhengHei UI Light" pitchFamily="34" charset="-128"/>
              <a:cs typeface="Microsoft JhengHei UI Light" pitchFamily="34" charset="-128"/>
            </a:endParaRPr>
          </a:p>
        </p:txBody>
      </p:sp>
      <p:sp>
        <p:nvSpPr>
          <p:cNvPr id="35" name="Oval 34"/>
          <p:cNvSpPr/>
          <p:nvPr/>
        </p:nvSpPr>
        <p:spPr>
          <a:xfrm>
            <a:off x="4648200" y="3086016"/>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p:cNvSpPr/>
          <p:nvPr/>
        </p:nvSpPr>
        <p:spPr>
          <a:xfrm>
            <a:off x="4648200" y="3429000"/>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p:cNvSpPr/>
          <p:nvPr/>
        </p:nvSpPr>
        <p:spPr>
          <a:xfrm>
            <a:off x="4648200" y="3810000"/>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p:cNvSpPr/>
          <p:nvPr/>
        </p:nvSpPr>
        <p:spPr>
          <a:xfrm>
            <a:off x="4648200" y="4191000"/>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p:cNvSpPr/>
          <p:nvPr/>
        </p:nvSpPr>
        <p:spPr>
          <a:xfrm>
            <a:off x="4648200" y="45720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0010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76200"/>
            <a:ext cx="9296400" cy="6934200"/>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UX Step 3: Development</a:t>
            </a:r>
            <a:endParaRPr lang="en-US" dirty="0">
              <a:solidFill>
                <a:schemeClr val="bg1"/>
              </a:solidFill>
              <a:latin typeface="Microsoft JhengHei UI Light" pitchFamily="34" charset="-128"/>
              <a:ea typeface="Microsoft JhengHei UI Light" pitchFamily="34" charset="-128"/>
              <a:cs typeface="Microsoft JhengHei UI Light" pitchFamily="34" charset="-128"/>
            </a:endParaRPr>
          </a:p>
        </p:txBody>
      </p:sp>
      <p:sp>
        <p:nvSpPr>
          <p:cNvPr id="3" name="Content Placeholder 2"/>
          <p:cNvSpPr>
            <a:spLocks noGrp="1"/>
          </p:cNvSpPr>
          <p:nvPr>
            <p:ph idx="1"/>
          </p:nvPr>
        </p:nvSpPr>
        <p:spPr>
          <a:xfrm>
            <a:off x="457200" y="1524000"/>
            <a:ext cx="6324600" cy="4525963"/>
          </a:xfrm>
        </p:spPr>
        <p:txBody>
          <a:bodyPr/>
          <a:lstStyle/>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Code for Tyler PL</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Ionic mobile app</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Financial team design implementation</a:t>
            </a:r>
          </a:p>
          <a:p>
            <a:endParaRPr lang="en-US" dirty="0" smtClean="0">
              <a:solidFill>
                <a:schemeClr val="bg1"/>
              </a:solidFill>
              <a:latin typeface="Microsoft JhengHei UI Light" pitchFamily="34" charset="-128"/>
              <a:ea typeface="Microsoft JhengHei UI Light" pitchFamily="34" charset="-128"/>
              <a:cs typeface="Microsoft JhengHei UI Light" pitchFamily="34" charset="-128"/>
            </a:endParaRPr>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038600"/>
            <a:ext cx="3152776" cy="2409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5182623"/>
            <a:ext cx="3200400" cy="1152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968" y="2209800"/>
            <a:ext cx="228600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5332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229600" cy="1143000"/>
          </a:xfrm>
        </p:spPr>
        <p:txBody>
          <a:bodyPr>
            <a:normAutofit fontScale="90000"/>
          </a:bodyPr>
          <a:lstStyle/>
          <a:p>
            <a:r>
              <a:rPr lang="en-US" dirty="0" smtClean="0">
                <a:latin typeface="Microsoft JhengHei UI Light" pitchFamily="34" charset="-128"/>
                <a:ea typeface="Microsoft JhengHei UI Light" pitchFamily="34" charset="-128"/>
                <a:cs typeface="Microsoft JhengHei UI Light" pitchFamily="34" charset="-128"/>
              </a:rPr>
              <a:t>Three Approaches to UX Design</a:t>
            </a:r>
            <a:endParaRPr lang="en-US" dirty="0">
              <a:latin typeface="Microsoft JhengHei UI Light" pitchFamily="34" charset="-128"/>
              <a:ea typeface="Microsoft JhengHei UI Light" pitchFamily="34" charset="-128"/>
              <a:cs typeface="Microsoft JhengHei UI Light" pitchFamily="34" charset="-128"/>
            </a:endParaRPr>
          </a:p>
        </p:txBody>
      </p:sp>
      <p:sp>
        <p:nvSpPr>
          <p:cNvPr id="4" name="Content Placeholder 2"/>
          <p:cNvSpPr txBox="1">
            <a:spLocks/>
          </p:cNvSpPr>
          <p:nvPr/>
        </p:nvSpPr>
        <p:spPr>
          <a:xfrm>
            <a:off x="762000" y="1371600"/>
            <a:ext cx="8211518" cy="49078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latin typeface="Microsoft YaHei UI Light" pitchFamily="34" charset="-122"/>
                <a:ea typeface="Microsoft YaHei UI Light" pitchFamily="34" charset="-122"/>
              </a:rPr>
              <a:t>3. The  “Lean UX” Approach</a:t>
            </a:r>
            <a:endParaRPr lang="en-US" sz="2800" b="1" dirty="0" smtClean="0">
              <a:solidFill>
                <a:schemeClr val="tx1">
                  <a:lumMod val="85000"/>
                </a:schemeClr>
              </a:solidFill>
              <a:latin typeface="Microsoft YaHei UI Light" pitchFamily="34" charset="-122"/>
              <a:ea typeface="Microsoft YaHei UI Light" pitchFamily="34" charset="-122"/>
            </a:endParaRPr>
          </a:p>
          <a:p>
            <a:pPr marL="0" indent="0">
              <a:buNone/>
            </a:pPr>
            <a:r>
              <a:rPr lang="en-US" sz="2800" b="1" dirty="0" smtClean="0">
                <a:solidFill>
                  <a:schemeClr val="tx1">
                    <a:lumMod val="85000"/>
                  </a:schemeClr>
                </a:solidFill>
                <a:latin typeface="Microsoft YaHei UI Light" pitchFamily="34" charset="-122"/>
                <a:ea typeface="Microsoft YaHei UI Light" pitchFamily="34" charset="-122"/>
              </a:rPr>
              <a:t>Roll/Factor Merge (and Budget Scenarios)</a:t>
            </a:r>
          </a:p>
          <a:p>
            <a:pPr marL="0" indent="0">
              <a:buNone/>
            </a:pPr>
            <a:r>
              <a:rPr lang="en-US" sz="2800" b="1" dirty="0" smtClean="0">
                <a:solidFill>
                  <a:schemeClr val="tx1">
                    <a:lumMod val="85000"/>
                  </a:schemeClr>
                </a:solidFill>
                <a:latin typeface="Microsoft YaHei UI Light" pitchFamily="34" charset="-122"/>
                <a:ea typeface="Microsoft YaHei UI Light" pitchFamily="34" charset="-122"/>
              </a:rPr>
              <a:t>	</a:t>
            </a:r>
            <a:endParaRPr lang="en-US" sz="2400" dirty="0" smtClean="0">
              <a:latin typeface="Microsoft YaHei UI Light" pitchFamily="34" charset="-122"/>
              <a:ea typeface="Microsoft YaHei UI Light" pitchFamily="34" charset="-122"/>
            </a:endParaRPr>
          </a:p>
        </p:txBody>
      </p:sp>
      <p:graphicFrame>
        <p:nvGraphicFramePr>
          <p:cNvPr id="3" name="Chart 2"/>
          <p:cNvGraphicFramePr/>
          <p:nvPr>
            <p:extLst>
              <p:ext uri="{D42A27DB-BD31-4B8C-83A1-F6EECF244321}">
                <p14:modId xmlns:p14="http://schemas.microsoft.com/office/powerpoint/2010/main" val="1498391839"/>
              </p:ext>
            </p:extLst>
          </p:nvPr>
        </p:nvGraphicFramePr>
        <p:xfrm>
          <a:off x="2514599" y="2743200"/>
          <a:ext cx="4876800" cy="386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07612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JhengHei UI Light" pitchFamily="34" charset="-128"/>
                <a:ea typeface="Microsoft JhengHei UI Light" pitchFamily="34" charset="-128"/>
                <a:cs typeface="Microsoft JhengHei UI Light" pitchFamily="34" charset="-128"/>
              </a:rPr>
              <a:t>Step One: Research</a:t>
            </a:r>
            <a:endParaRPr lang="en-US" dirty="0">
              <a:latin typeface="Microsoft JhengHei UI Light" pitchFamily="34" charset="-128"/>
              <a:ea typeface="Microsoft JhengHei UI Light" pitchFamily="34" charset="-128"/>
              <a:cs typeface="Microsoft JhengHei UI Light" pitchFamily="34" charset="-128"/>
            </a:endParaRPr>
          </a:p>
        </p:txBody>
      </p:sp>
      <p:sp>
        <p:nvSpPr>
          <p:cNvPr id="3" name="Content Placeholder 2"/>
          <p:cNvSpPr>
            <a:spLocks noGrp="1"/>
          </p:cNvSpPr>
          <p:nvPr>
            <p:ph idx="1"/>
          </p:nvPr>
        </p:nvSpPr>
        <p:spPr/>
        <p:txBody>
          <a:bodyPr/>
          <a:lstStyle/>
          <a:p>
            <a:r>
              <a:rPr lang="en-US" dirty="0" smtClean="0">
                <a:latin typeface="Microsoft JhengHei UI Light" pitchFamily="34" charset="-128"/>
                <a:ea typeface="Microsoft JhengHei UI Light" pitchFamily="34" charset="-128"/>
                <a:cs typeface="Microsoft JhengHei UI Light" pitchFamily="34" charset="-128"/>
              </a:rPr>
              <a:t>Minimal – Thinking comes later</a:t>
            </a:r>
          </a:p>
          <a:p>
            <a:pPr lvl="1"/>
            <a:r>
              <a:rPr lang="en-US" dirty="0" smtClean="0">
                <a:latin typeface="Microsoft JhengHei UI Light" pitchFamily="34" charset="-128"/>
                <a:ea typeface="Microsoft JhengHei UI Light" pitchFamily="34" charset="-128"/>
                <a:cs typeface="Microsoft JhengHei UI Light" pitchFamily="34" charset="-128"/>
              </a:rPr>
              <a:t>No interaction with previous program</a:t>
            </a:r>
          </a:p>
          <a:p>
            <a:pPr lvl="1"/>
            <a:r>
              <a:rPr lang="en-US" dirty="0" smtClean="0">
                <a:latin typeface="Microsoft JhengHei UI Light" pitchFamily="34" charset="-128"/>
                <a:ea typeface="Microsoft JhengHei UI Light" pitchFamily="34" charset="-128"/>
                <a:cs typeface="Microsoft JhengHei UI Light" pitchFamily="34" charset="-128"/>
              </a:rPr>
              <a:t>No personal UI design implemented</a:t>
            </a:r>
          </a:p>
          <a:p>
            <a:r>
              <a:rPr lang="en-US" dirty="0" smtClean="0">
                <a:latin typeface="Microsoft JhengHei UI Light" pitchFamily="34" charset="-128"/>
                <a:ea typeface="Microsoft JhengHei UI Light" pitchFamily="34" charset="-128"/>
                <a:cs typeface="Microsoft JhengHei UI Light" pitchFamily="34" charset="-128"/>
              </a:rPr>
              <a:t>Presented with functionality of program</a:t>
            </a:r>
          </a:p>
          <a:p>
            <a:pPr lvl="1"/>
            <a:r>
              <a:rPr lang="en-US" dirty="0" smtClean="0">
                <a:latin typeface="Microsoft JhengHei UI Light" pitchFamily="34" charset="-128"/>
                <a:ea typeface="Microsoft JhengHei UI Light" pitchFamily="34" charset="-128"/>
                <a:cs typeface="Microsoft JhengHei UI Light" pitchFamily="34" charset="-128"/>
              </a:rPr>
              <a:t>Purpose/what does it do?</a:t>
            </a:r>
          </a:p>
          <a:p>
            <a:pPr lvl="1"/>
            <a:r>
              <a:rPr lang="en-US" dirty="0" smtClean="0">
                <a:latin typeface="Microsoft JhengHei UI Light" pitchFamily="34" charset="-128"/>
                <a:ea typeface="Microsoft JhengHei UI Light" pitchFamily="34" charset="-128"/>
                <a:cs typeface="Microsoft JhengHei UI Light" pitchFamily="34" charset="-128"/>
              </a:rPr>
              <a:t>What does the user expect to gain from it?</a:t>
            </a:r>
          </a:p>
        </p:txBody>
      </p:sp>
    </p:spTree>
    <p:extLst>
      <p:ext uri="{BB962C8B-B14F-4D97-AF65-F5344CB8AC3E}">
        <p14:creationId xmlns:p14="http://schemas.microsoft.com/office/powerpoint/2010/main" val="28873481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icrosoft JhengHei UI Light" pitchFamily="34" charset="-128"/>
                <a:ea typeface="Microsoft JhengHei UI Light" pitchFamily="34" charset="-128"/>
                <a:cs typeface="Microsoft JhengHei UI Light" pitchFamily="34" charset="-128"/>
              </a:rPr>
              <a:t>Step Two: Prototyping &amp; Testing</a:t>
            </a:r>
            <a:endParaRPr lang="en-US" dirty="0">
              <a:latin typeface="Microsoft JhengHei UI Light" pitchFamily="34" charset="-128"/>
              <a:ea typeface="Microsoft JhengHei UI Light" pitchFamily="34" charset="-128"/>
              <a:cs typeface="Microsoft JhengHei UI Light" pitchFamily="34" charset="-12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924" y="2133600"/>
            <a:ext cx="8042139" cy="4343400"/>
          </a:xfrm>
          <a:prstGeom prst="rect">
            <a:avLst/>
          </a:prstGeom>
        </p:spPr>
      </p:pic>
      <p:sp>
        <p:nvSpPr>
          <p:cNvPr id="5" name="Rectangle 4"/>
          <p:cNvSpPr/>
          <p:nvPr/>
        </p:nvSpPr>
        <p:spPr>
          <a:xfrm>
            <a:off x="533400" y="1524000"/>
            <a:ext cx="4725076" cy="523220"/>
          </a:xfrm>
          <a:prstGeom prst="rect">
            <a:avLst/>
          </a:prstGeom>
        </p:spPr>
        <p:txBody>
          <a:bodyPr wrap="none">
            <a:spAutoFit/>
          </a:bodyPr>
          <a:lstStyle/>
          <a:p>
            <a:r>
              <a:rPr lang="en-US" sz="2800" dirty="0">
                <a:latin typeface="Microsoft JhengHei UI Light" pitchFamily="34" charset="-128"/>
                <a:ea typeface="Microsoft JhengHei UI Light" pitchFamily="34" charset="-128"/>
                <a:cs typeface="Microsoft JhengHei UI Light" pitchFamily="34" charset="-128"/>
              </a:rPr>
              <a:t>Quick Mockup: Version </a:t>
            </a:r>
            <a:r>
              <a:rPr lang="en-US" sz="2800" dirty="0" smtClean="0">
                <a:latin typeface="Microsoft JhengHei UI Light" pitchFamily="34" charset="-128"/>
                <a:ea typeface="Microsoft JhengHei UI Light" pitchFamily="34" charset="-128"/>
                <a:cs typeface="Microsoft JhengHei UI Light" pitchFamily="34" charset="-128"/>
              </a:rPr>
              <a:t>One</a:t>
            </a:r>
            <a:endParaRPr lang="en-US" sz="28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35956164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196525"/>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167" y="3280475"/>
            <a:ext cx="4160433" cy="312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274638"/>
            <a:ext cx="8229600" cy="1143000"/>
          </a:xfrm>
        </p:spPr>
        <p:txBody>
          <a:bodyPr>
            <a:normAutofit fontScale="90000"/>
          </a:bodyPr>
          <a:lstStyle/>
          <a:p>
            <a:r>
              <a:rPr lang="en-US" dirty="0" smtClean="0">
                <a:latin typeface="Microsoft JhengHei UI Light" pitchFamily="34" charset="-128"/>
                <a:ea typeface="Microsoft JhengHei UI Light" pitchFamily="34" charset="-128"/>
                <a:cs typeface="Microsoft JhengHei UI Light" pitchFamily="34" charset="-128"/>
              </a:rPr>
              <a:t>Step Two: Prototyping &amp; Testing</a:t>
            </a:r>
            <a:endParaRPr lang="en-US" dirty="0">
              <a:latin typeface="Microsoft JhengHei UI Light" pitchFamily="34" charset="-128"/>
              <a:ea typeface="Microsoft JhengHei UI Light" pitchFamily="34" charset="-128"/>
              <a:cs typeface="Microsoft JhengHei UI Light" pitchFamily="34" charset="-128"/>
            </a:endParaRPr>
          </a:p>
        </p:txBody>
      </p:sp>
      <p:sp>
        <p:nvSpPr>
          <p:cNvPr id="2" name="Rectangle 1"/>
          <p:cNvSpPr/>
          <p:nvPr/>
        </p:nvSpPr>
        <p:spPr>
          <a:xfrm>
            <a:off x="178904" y="2438400"/>
            <a:ext cx="4683398" cy="523220"/>
          </a:xfrm>
          <a:prstGeom prst="rect">
            <a:avLst/>
          </a:prstGeom>
        </p:spPr>
        <p:txBody>
          <a:bodyPr wrap="none">
            <a:spAutoFit/>
          </a:bodyPr>
          <a:lstStyle/>
          <a:p>
            <a:r>
              <a:rPr lang="en-US" sz="2800" dirty="0">
                <a:latin typeface="Microsoft JhengHei UI Light" pitchFamily="34" charset="-128"/>
                <a:ea typeface="Microsoft JhengHei UI Light" pitchFamily="34" charset="-128"/>
                <a:cs typeface="Microsoft JhengHei UI Light" pitchFamily="34" charset="-128"/>
              </a:rPr>
              <a:t>Quick Mockup: Version Two</a:t>
            </a:r>
            <a:endParaRPr lang="en-US" sz="28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384852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52800"/>
            <a:ext cx="4233153" cy="317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033" y="3384066"/>
            <a:ext cx="4161367" cy="312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5575"/>
            <a:ext cx="4161367"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55575"/>
            <a:ext cx="3678699" cy="769441"/>
          </a:xfrm>
          <a:prstGeom prst="rect">
            <a:avLst/>
          </a:prstGeom>
          <a:noFill/>
        </p:spPr>
        <p:txBody>
          <a:bodyPr wrap="none" rtlCol="0">
            <a:spAutoFit/>
          </a:bodyPr>
          <a:lstStyle/>
          <a:p>
            <a:r>
              <a:rPr lang="en-US" sz="4400" dirty="0" smtClean="0">
                <a:latin typeface="Microsoft JhengHei UI Light" pitchFamily="34" charset="-128"/>
                <a:ea typeface="Microsoft JhengHei UI Light" pitchFamily="34" charset="-128"/>
                <a:cs typeface="Microsoft JhengHei UI Light" pitchFamily="34" charset="-128"/>
              </a:rPr>
              <a:t>Version Three</a:t>
            </a:r>
            <a:endParaRPr lang="en-US" sz="44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4021884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52800"/>
            <a:ext cx="4233153" cy="3174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033" y="3384066"/>
            <a:ext cx="4161367" cy="312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5575"/>
            <a:ext cx="4161367"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55575"/>
            <a:ext cx="3678699" cy="769441"/>
          </a:xfrm>
          <a:prstGeom prst="rect">
            <a:avLst/>
          </a:prstGeom>
          <a:noFill/>
        </p:spPr>
        <p:txBody>
          <a:bodyPr wrap="none" rtlCol="0">
            <a:spAutoFit/>
          </a:bodyPr>
          <a:lstStyle/>
          <a:p>
            <a:r>
              <a:rPr lang="en-US" sz="4400" dirty="0" smtClean="0">
                <a:latin typeface="Microsoft JhengHei UI Light" pitchFamily="34" charset="-128"/>
                <a:ea typeface="Microsoft JhengHei UI Light" pitchFamily="34" charset="-128"/>
                <a:cs typeface="Microsoft JhengHei UI Light" pitchFamily="34" charset="-128"/>
              </a:rPr>
              <a:t>Version Three</a:t>
            </a:r>
            <a:endParaRPr lang="en-US" sz="4400" dirty="0">
              <a:latin typeface="Microsoft JhengHei UI Light" pitchFamily="34" charset="-128"/>
              <a:ea typeface="Microsoft JhengHei UI Light" pitchFamily="34" charset="-128"/>
              <a:cs typeface="Microsoft JhengHei UI Light" pitchFamily="34" charset="-128"/>
            </a:endParaRPr>
          </a:p>
        </p:txBody>
      </p:sp>
      <p:sp>
        <p:nvSpPr>
          <p:cNvPr id="6" name="TextBox 5"/>
          <p:cNvSpPr txBox="1"/>
          <p:nvPr/>
        </p:nvSpPr>
        <p:spPr>
          <a:xfrm>
            <a:off x="228600" y="1069756"/>
            <a:ext cx="4572000" cy="707886"/>
          </a:xfrm>
          <a:prstGeom prst="rect">
            <a:avLst/>
          </a:prstGeom>
          <a:noFill/>
        </p:spPr>
        <p:txBody>
          <a:bodyPr wrap="square" rtlCol="0">
            <a:spAutoFit/>
          </a:bodyPr>
          <a:lstStyle/>
          <a:p>
            <a:r>
              <a:rPr lang="en-US" sz="2000" dirty="0" smtClean="0">
                <a:latin typeface="Microsoft JhengHei UI Light" pitchFamily="34" charset="-128"/>
                <a:ea typeface="Microsoft JhengHei UI Light" pitchFamily="34" charset="-128"/>
                <a:cs typeface="Microsoft JhengHei UI Light" pitchFamily="34" charset="-128"/>
              </a:rPr>
              <a:t>User Quote: </a:t>
            </a:r>
          </a:p>
          <a:p>
            <a:r>
              <a:rPr lang="en-US" sz="2000" dirty="0" smtClean="0">
                <a:latin typeface="Microsoft JhengHei UI Light" pitchFamily="34" charset="-128"/>
                <a:ea typeface="Microsoft JhengHei UI Light" pitchFamily="34" charset="-128"/>
                <a:cs typeface="Microsoft JhengHei UI Light" pitchFamily="34" charset="-128"/>
              </a:rPr>
              <a:t>“It feels like it needs a lot of work.”</a:t>
            </a:r>
            <a:endParaRPr lang="en-US" sz="20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5651638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712" y="152400"/>
            <a:ext cx="2918876" cy="769441"/>
          </a:xfrm>
          <a:prstGeom prst="rect">
            <a:avLst/>
          </a:prstGeom>
          <a:noFill/>
        </p:spPr>
        <p:txBody>
          <a:bodyPr wrap="none" rtlCol="0">
            <a:spAutoFit/>
          </a:bodyPr>
          <a:lstStyle/>
          <a:p>
            <a:r>
              <a:rPr lang="en-US" sz="4400" dirty="0" smtClean="0">
                <a:latin typeface="Microsoft JhengHei UI Light" pitchFamily="34" charset="-128"/>
                <a:ea typeface="Microsoft JhengHei UI Light" pitchFamily="34" charset="-128"/>
                <a:cs typeface="Microsoft JhengHei UI Light" pitchFamily="34" charset="-128"/>
              </a:rPr>
              <a:t>Version Six</a:t>
            </a:r>
            <a:endParaRPr lang="en-US" sz="4400" dirty="0">
              <a:latin typeface="Microsoft JhengHei UI Light" pitchFamily="34" charset="-128"/>
              <a:ea typeface="Microsoft JhengHei UI Light" pitchFamily="34" charset="-128"/>
              <a:cs typeface="Microsoft JhengHei UI Light" pitchFamily="34" charset="-128"/>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12" y="3442884"/>
            <a:ext cx="4350288" cy="32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2400"/>
            <a:ext cx="426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436426"/>
            <a:ext cx="4267200" cy="32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3159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905" y="133350"/>
            <a:ext cx="3511987" cy="769441"/>
          </a:xfrm>
          <a:prstGeom prst="rect">
            <a:avLst/>
          </a:prstGeom>
          <a:noFill/>
        </p:spPr>
        <p:txBody>
          <a:bodyPr wrap="none" rtlCol="0">
            <a:spAutoFit/>
          </a:bodyPr>
          <a:lstStyle/>
          <a:p>
            <a:r>
              <a:rPr lang="en-US" sz="4400" dirty="0" smtClean="0">
                <a:latin typeface="Microsoft JhengHei UI Light" pitchFamily="34" charset="-128"/>
                <a:ea typeface="Microsoft JhengHei UI Light" pitchFamily="34" charset="-128"/>
                <a:cs typeface="Microsoft JhengHei UI Light" pitchFamily="34" charset="-128"/>
              </a:rPr>
              <a:t>Version Eight</a:t>
            </a:r>
            <a:endParaRPr lang="en-US" sz="4400" dirty="0">
              <a:latin typeface="Microsoft JhengHei UI Light" pitchFamily="34" charset="-128"/>
              <a:ea typeface="Microsoft JhengHei UI Light" pitchFamily="34" charset="-128"/>
              <a:cs typeface="Microsoft JhengHei UI Light" pitchFamily="34" charset="-128"/>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85127"/>
            <a:ext cx="4064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33350"/>
            <a:ext cx="4191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200" y="3447673"/>
            <a:ext cx="4165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384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905" y="133350"/>
            <a:ext cx="3511987" cy="769441"/>
          </a:xfrm>
          <a:prstGeom prst="rect">
            <a:avLst/>
          </a:prstGeom>
          <a:noFill/>
        </p:spPr>
        <p:txBody>
          <a:bodyPr wrap="none" rtlCol="0">
            <a:spAutoFit/>
          </a:bodyPr>
          <a:lstStyle/>
          <a:p>
            <a:r>
              <a:rPr lang="en-US" sz="4400" dirty="0" smtClean="0">
                <a:latin typeface="Microsoft JhengHei UI Light" pitchFamily="34" charset="-128"/>
                <a:ea typeface="Microsoft JhengHei UI Light" pitchFamily="34" charset="-128"/>
                <a:cs typeface="Microsoft JhengHei UI Light" pitchFamily="34" charset="-128"/>
              </a:rPr>
              <a:t>Version Eight</a:t>
            </a:r>
            <a:endParaRPr lang="en-US" sz="4400" dirty="0">
              <a:latin typeface="Microsoft JhengHei UI Light" pitchFamily="34" charset="-128"/>
              <a:ea typeface="Microsoft JhengHei UI Light" pitchFamily="34" charset="-128"/>
              <a:cs typeface="Microsoft JhengHei UI Light" pitchFamily="34" charset="-128"/>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85127"/>
            <a:ext cx="4064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33350"/>
            <a:ext cx="4191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200" y="3447673"/>
            <a:ext cx="4165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32409" y="1332351"/>
            <a:ext cx="3641035" cy="707886"/>
          </a:xfrm>
          <a:prstGeom prst="rect">
            <a:avLst/>
          </a:prstGeom>
          <a:noFill/>
        </p:spPr>
        <p:txBody>
          <a:bodyPr wrap="square" rtlCol="0">
            <a:spAutoFit/>
          </a:bodyPr>
          <a:lstStyle/>
          <a:p>
            <a:r>
              <a:rPr lang="en-US" sz="2000" dirty="0" smtClean="0">
                <a:latin typeface="Microsoft JhengHei UI Light" pitchFamily="34" charset="-128"/>
                <a:ea typeface="Microsoft JhengHei UI Light" pitchFamily="34" charset="-128"/>
                <a:cs typeface="Microsoft JhengHei UI Light" pitchFamily="34" charset="-128"/>
              </a:rPr>
              <a:t>User Quote: </a:t>
            </a:r>
          </a:p>
          <a:p>
            <a:endParaRPr lang="en-US" sz="2000" dirty="0">
              <a:latin typeface="Microsoft JhengHei UI Light" pitchFamily="34" charset="-128"/>
              <a:ea typeface="Microsoft JhengHei UI Light" pitchFamily="34" charset="-128"/>
              <a:cs typeface="Microsoft JhengHei UI Light" pitchFamily="34" charset="-128"/>
            </a:endParaRPr>
          </a:p>
        </p:txBody>
      </p:sp>
      <p:sp>
        <p:nvSpPr>
          <p:cNvPr id="2" name="Rectangle 1"/>
          <p:cNvSpPr/>
          <p:nvPr/>
        </p:nvSpPr>
        <p:spPr>
          <a:xfrm>
            <a:off x="335722" y="1840468"/>
            <a:ext cx="4617278" cy="369332"/>
          </a:xfrm>
          <a:prstGeom prst="rect">
            <a:avLst/>
          </a:prstGeom>
        </p:spPr>
        <p:txBody>
          <a:bodyPr wrap="square">
            <a:spAutoFit/>
          </a:bodyPr>
          <a:lstStyle/>
          <a:p>
            <a:r>
              <a:rPr lang="en-US" dirty="0">
                <a:latin typeface="Microsoft JhengHei UI Light" pitchFamily="34" charset="-128"/>
                <a:ea typeface="Microsoft JhengHei UI Light" pitchFamily="34" charset="-128"/>
                <a:cs typeface="Microsoft JhengHei UI Light" pitchFamily="34" charset="-128"/>
              </a:rPr>
              <a:t>After looking at this… </a:t>
            </a:r>
            <a:r>
              <a:rPr lang="en-US" dirty="0" smtClean="0">
                <a:latin typeface="Microsoft JhengHei UI Light" pitchFamily="34" charset="-128"/>
                <a:ea typeface="Microsoft JhengHei UI Light" pitchFamily="34" charset="-128"/>
                <a:cs typeface="Microsoft JhengHei UI Light" pitchFamily="34" charset="-128"/>
              </a:rPr>
              <a:t>yeah. This </a:t>
            </a:r>
            <a:r>
              <a:rPr lang="en-US" dirty="0">
                <a:latin typeface="Microsoft JhengHei UI Light" pitchFamily="34" charset="-128"/>
                <a:ea typeface="Microsoft JhengHei UI Light" pitchFamily="34" charset="-128"/>
                <a:cs typeface="Microsoft JhengHei UI Light" pitchFamily="34" charset="-128"/>
              </a:rPr>
              <a:t>is </a:t>
            </a:r>
            <a:r>
              <a:rPr lang="en-US" dirty="0" smtClean="0">
                <a:latin typeface="Microsoft JhengHei UI Light" pitchFamily="34" charset="-128"/>
                <a:ea typeface="Microsoft JhengHei UI Light" pitchFamily="34" charset="-128"/>
                <a:cs typeface="Microsoft JhengHei UI Light" pitchFamily="34" charset="-128"/>
              </a:rPr>
              <a:t>good.”</a:t>
            </a:r>
            <a:endParaRPr lang="en-US"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1787026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YaHei UI Light" pitchFamily="34" charset="-122"/>
                <a:ea typeface="Microsoft YaHei UI Light" pitchFamily="34" charset="-122"/>
              </a:rPr>
              <a:t>Summer Projects</a:t>
            </a:r>
            <a:endParaRPr lang="en-US" dirty="0">
              <a:latin typeface="Microsoft YaHei UI Light" pitchFamily="34" charset="-122"/>
              <a:ea typeface="Microsoft YaHei UI Light" pitchFamily="34" charset="-122"/>
            </a:endParaRPr>
          </a:p>
        </p:txBody>
      </p:sp>
      <p:sp>
        <p:nvSpPr>
          <p:cNvPr id="3" name="Content Placeholder 2"/>
          <p:cNvSpPr>
            <a:spLocks noGrp="1"/>
          </p:cNvSpPr>
          <p:nvPr>
            <p:ph idx="1"/>
          </p:nvPr>
        </p:nvSpPr>
        <p:spPr>
          <a:xfrm>
            <a:off x="228600" y="1336862"/>
            <a:ext cx="4648200" cy="4762499"/>
          </a:xfrm>
        </p:spPr>
        <p:txBody>
          <a:bodyPr>
            <a:noAutofit/>
          </a:bodyPr>
          <a:lstStyle/>
          <a:p>
            <a:r>
              <a:rPr lang="en-US" sz="2400" dirty="0" smtClean="0">
                <a:latin typeface="Microsoft YaHei UI Light" pitchFamily="34" charset="-122"/>
                <a:ea typeface="Microsoft YaHei UI Light" pitchFamily="34" charset="-122"/>
              </a:rPr>
              <a:t>Financials (Jason Quint)</a:t>
            </a:r>
          </a:p>
          <a:p>
            <a:pPr lvl="1"/>
            <a:r>
              <a:rPr lang="en-US" sz="2400" dirty="0" smtClean="0">
                <a:latin typeface="Microsoft YaHei UI Light" pitchFamily="34" charset="-122"/>
                <a:ea typeface="Microsoft YaHei UI Light" pitchFamily="34" charset="-122"/>
              </a:rPr>
              <a:t>Central Budget Entry</a:t>
            </a:r>
          </a:p>
          <a:p>
            <a:pPr lvl="1"/>
            <a:r>
              <a:rPr lang="en-US" sz="2400" dirty="0" smtClean="0">
                <a:latin typeface="Microsoft YaHei UI Light" pitchFamily="34" charset="-122"/>
                <a:ea typeface="Microsoft YaHei UI Light" pitchFamily="34" charset="-122"/>
              </a:rPr>
              <a:t>Grant Manager</a:t>
            </a:r>
          </a:p>
          <a:p>
            <a:pPr lvl="1"/>
            <a:r>
              <a:rPr lang="en-US" sz="2400" dirty="0" smtClean="0">
                <a:latin typeface="Microsoft YaHei UI Light" pitchFamily="34" charset="-122"/>
                <a:ea typeface="Microsoft YaHei UI Light" pitchFamily="34" charset="-122"/>
              </a:rPr>
              <a:t>Project Central</a:t>
            </a:r>
          </a:p>
          <a:p>
            <a:pPr lvl="1"/>
            <a:r>
              <a:rPr lang="en-US" sz="2400" dirty="0" smtClean="0">
                <a:latin typeface="Microsoft YaHei UI Light" pitchFamily="34" charset="-122"/>
                <a:ea typeface="Microsoft YaHei UI Light" pitchFamily="34" charset="-122"/>
              </a:rPr>
              <a:t>Accounting Entries</a:t>
            </a:r>
          </a:p>
          <a:p>
            <a:pPr lvl="1"/>
            <a:r>
              <a:rPr lang="en-US" sz="2400" dirty="0" smtClean="0">
                <a:latin typeface="Microsoft YaHei UI Light" pitchFamily="34" charset="-122"/>
                <a:ea typeface="Microsoft YaHei UI Light" pitchFamily="34" charset="-122"/>
              </a:rPr>
              <a:t>Milestones</a:t>
            </a:r>
          </a:p>
          <a:p>
            <a:pPr lvl="1"/>
            <a:r>
              <a:rPr lang="en-US" sz="2400" dirty="0" smtClean="0">
                <a:latin typeface="Microsoft YaHei UI Light" pitchFamily="34" charset="-122"/>
                <a:ea typeface="Microsoft YaHei UI Light" pitchFamily="34" charset="-122"/>
              </a:rPr>
              <a:t>Recurring Journal Entry</a:t>
            </a:r>
          </a:p>
          <a:p>
            <a:pPr lvl="1"/>
            <a:r>
              <a:rPr lang="en-US" sz="2400" dirty="0" smtClean="0">
                <a:latin typeface="Microsoft YaHei UI Light" pitchFamily="34" charset="-122"/>
                <a:ea typeface="Microsoft YaHei UI Light" pitchFamily="34" charset="-122"/>
              </a:rPr>
              <a:t>Budget Roll/Factor Merge</a:t>
            </a:r>
          </a:p>
          <a:p>
            <a:pPr lvl="1"/>
            <a:r>
              <a:rPr lang="en-US" sz="2400" dirty="0" smtClean="0">
                <a:latin typeface="Microsoft YaHei UI Light" pitchFamily="34" charset="-122"/>
                <a:ea typeface="Microsoft YaHei UI Light" pitchFamily="34" charset="-122"/>
              </a:rPr>
              <a:t>Chart of Accounts Builder </a:t>
            </a:r>
            <a:r>
              <a:rPr lang="en-US" sz="2400" dirty="0" err="1" smtClean="0">
                <a:latin typeface="Microsoft YaHei UI Light" pitchFamily="34" charset="-122"/>
                <a:ea typeface="Microsoft YaHei UI Light" pitchFamily="34" charset="-122"/>
              </a:rPr>
              <a:t>Dev</a:t>
            </a:r>
            <a:r>
              <a:rPr lang="en-US" sz="2400" dirty="0" smtClean="0">
                <a:latin typeface="Microsoft YaHei UI Light" pitchFamily="34" charset="-122"/>
                <a:ea typeface="Microsoft YaHei UI Light" pitchFamily="34" charset="-122"/>
              </a:rPr>
              <a:t> Assistance</a:t>
            </a:r>
          </a:p>
          <a:p>
            <a:pPr lvl="1"/>
            <a:endParaRPr lang="en-US" sz="2400" dirty="0" smtClean="0">
              <a:latin typeface="Microsoft YaHei UI Light" pitchFamily="34" charset="-122"/>
              <a:ea typeface="Microsoft YaHei UI Light" pitchFamily="34" charset="-122"/>
            </a:endParaRPr>
          </a:p>
          <a:p>
            <a:pPr lvl="1"/>
            <a:endParaRPr lang="en-US" sz="2400" dirty="0">
              <a:latin typeface="Microsoft YaHei UI Light" pitchFamily="34" charset="-122"/>
              <a:ea typeface="Microsoft YaHei UI Light" pitchFamily="34" charset="-122"/>
            </a:endParaRPr>
          </a:p>
        </p:txBody>
      </p:sp>
      <p:sp>
        <p:nvSpPr>
          <p:cNvPr id="8" name="Content Placeholder 2"/>
          <p:cNvSpPr txBox="1">
            <a:spLocks/>
          </p:cNvSpPr>
          <p:nvPr/>
        </p:nvSpPr>
        <p:spPr>
          <a:xfrm>
            <a:off x="4648200" y="1371600"/>
            <a:ext cx="4419600" cy="42358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r>
              <a:rPr lang="en-US" sz="2400" dirty="0" smtClean="0">
                <a:latin typeface="Microsoft YaHei UI Light" pitchFamily="34" charset="-122"/>
                <a:ea typeface="Microsoft YaHei UI Light" pitchFamily="34" charset="-122"/>
              </a:rPr>
              <a:t>Centrals (Joe Paolino)</a:t>
            </a:r>
          </a:p>
          <a:p>
            <a:pPr marL="685800" lvl="1"/>
            <a:r>
              <a:rPr lang="en-US" sz="2400" dirty="0" smtClean="0">
                <a:latin typeface="Microsoft YaHei UI Light" pitchFamily="34" charset="-122"/>
                <a:ea typeface="Microsoft YaHei UI Light" pitchFamily="34" charset="-122"/>
              </a:rPr>
              <a:t>Budget Scenarios</a:t>
            </a:r>
          </a:p>
          <a:p>
            <a:pPr lvl="1"/>
            <a:r>
              <a:rPr lang="en-US" sz="2400" dirty="0" smtClean="0">
                <a:latin typeface="Microsoft YaHei UI Light" pitchFamily="34" charset="-122"/>
                <a:ea typeface="Microsoft YaHei UI Light" pitchFamily="34" charset="-122"/>
              </a:rPr>
              <a:t>Research</a:t>
            </a:r>
          </a:p>
          <a:p>
            <a:pPr lvl="1"/>
            <a:r>
              <a:rPr lang="en-US" sz="2400" dirty="0" smtClean="0">
                <a:latin typeface="Microsoft YaHei UI Light" pitchFamily="34" charset="-122"/>
                <a:ea typeface="Microsoft YaHei UI Light" pitchFamily="34" charset="-122"/>
              </a:rPr>
              <a:t>HTML/CSS styles for Tyler Pattern Library</a:t>
            </a:r>
          </a:p>
          <a:p>
            <a:pPr lvl="1"/>
            <a:endParaRPr lang="en-US" sz="2400" dirty="0" smtClean="0">
              <a:latin typeface="Microsoft YaHei UI Light" pitchFamily="34" charset="-122"/>
              <a:ea typeface="Microsoft YaHei UI Light" pitchFamily="34" charset="-122"/>
            </a:endParaRPr>
          </a:p>
          <a:p>
            <a:r>
              <a:rPr lang="en-US" sz="2400" dirty="0" smtClean="0">
                <a:latin typeface="Microsoft YaHei UI Light" pitchFamily="34" charset="-122"/>
                <a:ea typeface="Microsoft YaHei UI Light" pitchFamily="34" charset="-122"/>
              </a:rPr>
              <a:t>New Technology (Jeremy Randall)</a:t>
            </a:r>
          </a:p>
          <a:p>
            <a:pPr lvl="1"/>
            <a:r>
              <a:rPr lang="en-US" sz="2400" dirty="0" smtClean="0">
                <a:latin typeface="Microsoft YaHei UI Light" pitchFamily="34" charset="-122"/>
                <a:ea typeface="Microsoft YaHei UI Light" pitchFamily="34" charset="-122"/>
              </a:rPr>
              <a:t>Town Council Program</a:t>
            </a:r>
          </a:p>
          <a:p>
            <a:pPr marL="457200" lvl="1" indent="0">
              <a:buNone/>
            </a:pPr>
            <a:endParaRPr lang="en-US" sz="2400" dirty="0">
              <a:latin typeface="Microsoft YaHei UI Light" pitchFamily="34" charset="-122"/>
              <a:ea typeface="Microsoft YaHei UI Light" pitchFamily="34" charset="-122"/>
            </a:endParaRPr>
          </a:p>
          <a:p>
            <a:endParaRPr lang="en-US" sz="2400" dirty="0"/>
          </a:p>
        </p:txBody>
      </p:sp>
      <p:sp>
        <p:nvSpPr>
          <p:cNvPr id="9" name="Rectangle 8"/>
          <p:cNvSpPr/>
          <p:nvPr/>
        </p:nvSpPr>
        <p:spPr>
          <a:xfrm>
            <a:off x="457200" y="6098232"/>
            <a:ext cx="7924800" cy="461665"/>
          </a:xfrm>
          <a:prstGeom prst="rect">
            <a:avLst/>
          </a:prstGeom>
        </p:spPr>
        <p:txBody>
          <a:bodyPr wrap="square">
            <a:spAutoFit/>
          </a:bodyPr>
          <a:lstStyle/>
          <a:p>
            <a:pPr lvl="1"/>
            <a:r>
              <a:rPr lang="en-US" sz="2400" i="1" dirty="0" smtClean="0">
                <a:latin typeface="Microsoft YaHei UI Light" pitchFamily="34" charset="-122"/>
                <a:ea typeface="Microsoft YaHei UI Light" pitchFamily="34" charset="-122"/>
              </a:rPr>
              <a:t>Testing: Lean </a:t>
            </a:r>
            <a:r>
              <a:rPr lang="en-US" sz="2400" i="1" dirty="0">
                <a:latin typeface="Microsoft YaHei UI Light" pitchFamily="34" charset="-122"/>
                <a:ea typeface="Microsoft YaHei UI Light" pitchFamily="34" charset="-122"/>
              </a:rPr>
              <a:t>UX vs. “Quick UX”  vs. Traditional UX</a:t>
            </a:r>
          </a:p>
        </p:txBody>
      </p:sp>
    </p:spTree>
    <p:extLst>
      <p:ext uri="{BB962C8B-B14F-4D97-AF65-F5344CB8AC3E}">
        <p14:creationId xmlns:p14="http://schemas.microsoft.com/office/powerpoint/2010/main" val="36821284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7010400"/>
          </a:xfrm>
          <a:prstGeom prst="rect">
            <a:avLst/>
          </a:prstGeom>
          <a:solidFill>
            <a:srgbClr val="FAF4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22220"/>
            <a:ext cx="9144001" cy="1049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05000" y="228600"/>
            <a:ext cx="8229600" cy="1143000"/>
          </a:xfrm>
        </p:spPr>
        <p:txBody>
          <a:bodyPr/>
          <a:lstStyle/>
          <a:p>
            <a:r>
              <a:rPr lang="en-US" dirty="0" smtClean="0">
                <a:solidFill>
                  <a:srgbClr val="800000"/>
                </a:solidFill>
                <a:latin typeface="Microsoft JhengHei UI Light" pitchFamily="34" charset="-128"/>
                <a:ea typeface="Microsoft JhengHei UI Light" pitchFamily="34" charset="-128"/>
                <a:cs typeface="Microsoft JhengHei UI Light" pitchFamily="34" charset="-128"/>
              </a:rPr>
              <a:t>Wrapping it Up</a:t>
            </a:r>
            <a:endParaRPr lang="en-US" dirty="0">
              <a:solidFill>
                <a:srgbClr val="800000"/>
              </a:solidFill>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1012820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dirty="0" smtClean="0">
                <a:solidFill>
                  <a:schemeClr val="bg1"/>
                </a:solidFill>
                <a:latin typeface="Microsoft JhengHei UI Light" pitchFamily="34" charset="-128"/>
                <a:ea typeface="Microsoft JhengHei UI Light" pitchFamily="34" charset="-128"/>
                <a:cs typeface="Microsoft JhengHei UI Light" pitchFamily="34" charset="-128"/>
              </a:rPr>
              <a:t>Lessons from Tyler &amp; My Summer</a:t>
            </a:r>
            <a:endParaRPr lang="en-US" sz="3200" dirty="0">
              <a:solidFill>
                <a:schemeClr val="bg1"/>
              </a:solidFill>
              <a:latin typeface="Microsoft JhengHei UI Light" pitchFamily="34" charset="-128"/>
              <a:ea typeface="Microsoft JhengHei UI Light" pitchFamily="34" charset="-128"/>
              <a:cs typeface="Microsoft JhengHei UI Light" pitchFamily="34" charset="-128"/>
            </a:endParaRPr>
          </a:p>
        </p:txBody>
      </p:sp>
      <p:sp>
        <p:nvSpPr>
          <p:cNvPr id="5" name="Content Placeholder 2"/>
          <p:cNvSpPr txBox="1">
            <a:spLocks/>
          </p:cNvSpPr>
          <p:nvPr/>
        </p:nvSpPr>
        <p:spPr>
          <a:xfrm>
            <a:off x="533400" y="1570037"/>
            <a:ext cx="7086600" cy="452596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My Goals:</a:t>
            </a:r>
          </a:p>
          <a:p>
            <a:pPr marL="0" indent="0">
              <a:buNone/>
            </a:pPr>
            <a:endParaRPr lang="en-US" dirty="0" smtClean="0">
              <a:solidFill>
                <a:schemeClr val="bg1"/>
              </a:solidFill>
              <a:latin typeface="Microsoft JhengHei UI Light" pitchFamily="34" charset="-128"/>
              <a:ea typeface="Microsoft JhengHei UI Light" pitchFamily="34" charset="-128"/>
              <a:cs typeface="Microsoft JhengHei UI Light" pitchFamily="34" charset="-128"/>
            </a:endParaRP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Involvement in a variety of UX areas</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Independence, Career-focus</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Potential future workplace</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Opportunity to learn</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Opportunity to build skillset</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Actual, real, applicable… work</a:t>
            </a:r>
            <a:endParaRPr lang="en-US" dirty="0" smtClean="0">
              <a:solidFill>
                <a:schemeClr val="bg1"/>
              </a:solidFill>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121659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sz="3200" dirty="0" smtClean="0">
                <a:solidFill>
                  <a:schemeClr val="bg1"/>
                </a:solidFill>
                <a:latin typeface="Microsoft JhengHei UI Light" pitchFamily="34" charset="-128"/>
                <a:ea typeface="Microsoft JhengHei UI Light" pitchFamily="34" charset="-128"/>
                <a:cs typeface="Microsoft JhengHei UI Light" pitchFamily="34" charset="-128"/>
              </a:rPr>
              <a:t>Lessons from Tyler &amp; My Summer</a:t>
            </a:r>
            <a:endParaRPr lang="en-US" sz="3200" dirty="0">
              <a:solidFill>
                <a:schemeClr val="bg1"/>
              </a:solidFill>
              <a:latin typeface="Microsoft JhengHei UI Light" pitchFamily="34" charset="-128"/>
              <a:ea typeface="Microsoft JhengHei UI Light" pitchFamily="34" charset="-128"/>
              <a:cs typeface="Microsoft JhengHei UI Light" pitchFamily="34" charset="-128"/>
            </a:endParaRPr>
          </a:p>
        </p:txBody>
      </p:sp>
      <p:sp>
        <p:nvSpPr>
          <p:cNvPr id="5" name="Content Placeholder 2"/>
          <p:cNvSpPr txBox="1">
            <a:spLocks/>
          </p:cNvSpPr>
          <p:nvPr/>
        </p:nvSpPr>
        <p:spPr>
          <a:xfrm>
            <a:off x="533400" y="1570037"/>
            <a:ext cx="7086600" cy="452596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My Goals:</a:t>
            </a:r>
          </a:p>
          <a:p>
            <a:pPr marL="0" indent="0">
              <a:buNone/>
            </a:pPr>
            <a:endParaRPr lang="en-US" dirty="0" smtClean="0">
              <a:solidFill>
                <a:schemeClr val="bg1"/>
              </a:solidFill>
              <a:latin typeface="Microsoft JhengHei UI Light" pitchFamily="34" charset="-128"/>
              <a:ea typeface="Microsoft JhengHei UI Light" pitchFamily="34" charset="-128"/>
              <a:cs typeface="Microsoft JhengHei UI Light" pitchFamily="34" charset="-128"/>
            </a:endParaRP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Involvement in a variety of UX areas</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Independence, Career-focus</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Potential future workplace</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Opportunity to learn</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Opportunity to build skillset</a:t>
            </a:r>
          </a:p>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Actual, real, applicable… work.</a:t>
            </a:r>
            <a:endParaRPr lang="en-US" dirty="0" smtClean="0">
              <a:solidFill>
                <a:schemeClr val="bg1"/>
              </a:solidFill>
              <a:latin typeface="Microsoft JhengHei UI Light" pitchFamily="34" charset="-128"/>
              <a:ea typeface="Microsoft JhengHei UI Light" pitchFamily="34" charset="-128"/>
              <a:cs typeface="Microsoft JhengHei UI Light" pitchFamily="34" charset="-128"/>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2667000"/>
            <a:ext cx="571500" cy="571500"/>
          </a:xfrm>
          <a:prstGeom prst="rect">
            <a:avLst/>
          </a:prstGeom>
        </p:spPr>
      </p:pic>
      <p:sp>
        <p:nvSpPr>
          <p:cNvPr id="4" name="TextBox 3"/>
          <p:cNvSpPr txBox="1"/>
          <p:nvPr/>
        </p:nvSpPr>
        <p:spPr>
          <a:xfrm>
            <a:off x="4598504" y="5793720"/>
            <a:ext cx="2458622" cy="830997"/>
          </a:xfrm>
          <a:prstGeom prst="rect">
            <a:avLst/>
          </a:prstGeom>
          <a:noFill/>
        </p:spPr>
        <p:txBody>
          <a:bodyPr wrap="none" rtlCol="0">
            <a:spAutoFit/>
          </a:bodyPr>
          <a:lstStyle/>
          <a:p>
            <a:r>
              <a:rPr lang="en-US" sz="4800" dirty="0" smtClean="0">
                <a:solidFill>
                  <a:schemeClr val="accent3"/>
                </a:solidFill>
                <a:latin typeface="Microsoft JhengHei UI Light" pitchFamily="34" charset="-128"/>
                <a:ea typeface="Microsoft JhengHei UI Light" pitchFamily="34" charset="-128"/>
                <a:cs typeface="Microsoft JhengHei UI Light" pitchFamily="34" charset="-128"/>
              </a:rPr>
              <a:t>+ more!</a:t>
            </a:r>
            <a:endParaRPr lang="en-US" sz="4800" dirty="0">
              <a:solidFill>
                <a:schemeClr val="accent3"/>
              </a:solidFill>
              <a:latin typeface="Microsoft JhengHei UI Light" pitchFamily="34" charset="-128"/>
              <a:ea typeface="Microsoft JhengHei UI Light" pitchFamily="34" charset="-128"/>
              <a:cs typeface="Microsoft JhengHei UI Light" pitchFamily="34" charset="-128"/>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3238500"/>
            <a:ext cx="571500" cy="57150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3733800"/>
            <a:ext cx="571500" cy="5715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4267200"/>
            <a:ext cx="571500" cy="5715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4800600"/>
            <a:ext cx="571500" cy="57150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5334000"/>
            <a:ext cx="571500" cy="571500"/>
          </a:xfrm>
          <a:prstGeom prst="rect">
            <a:avLst/>
          </a:prstGeom>
        </p:spPr>
      </p:pic>
    </p:spTree>
    <p:extLst>
      <p:ext uri="{BB962C8B-B14F-4D97-AF65-F5344CB8AC3E}">
        <p14:creationId xmlns:p14="http://schemas.microsoft.com/office/powerpoint/2010/main" val="3471025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7405" y="762000"/>
            <a:ext cx="3343195" cy="5562600"/>
          </a:xfrm>
        </p:spPr>
        <p:txBody>
          <a:bodyPr>
            <a:normAutofit/>
          </a:bodyPr>
          <a:lstStyle/>
          <a:p>
            <a:pPr marL="0" indent="0" algn="ctr">
              <a:buNone/>
            </a:pPr>
            <a:r>
              <a:rPr lang="en-US" sz="5400" dirty="0" smtClean="0">
                <a:latin typeface="Microsoft JhengHei UI Light" pitchFamily="34" charset="-128"/>
                <a:ea typeface="Microsoft JhengHei UI Light" pitchFamily="34" charset="-128"/>
                <a:cs typeface="Microsoft JhengHei UI Light" pitchFamily="34" charset="-128"/>
              </a:rPr>
              <a:t>Tyler Tech &amp; </a:t>
            </a:r>
          </a:p>
          <a:p>
            <a:pPr marL="0" indent="0" algn="ctr">
              <a:buNone/>
            </a:pPr>
            <a:r>
              <a:rPr lang="en-US" sz="5400" dirty="0" smtClean="0">
                <a:latin typeface="Microsoft JhengHei UI Light" pitchFamily="34" charset="-128"/>
                <a:ea typeface="Microsoft JhengHei UI Light" pitchFamily="34" charset="-128"/>
                <a:cs typeface="Microsoft JhengHei UI Light" pitchFamily="34" charset="-128"/>
              </a:rPr>
              <a:t>all of you, for a fantastic summer!</a:t>
            </a:r>
            <a:endParaRPr lang="en-US" sz="5400" dirty="0">
              <a:latin typeface="Microsoft JhengHei UI Light" pitchFamily="34" charset="-128"/>
              <a:ea typeface="Microsoft JhengHei UI Light" pitchFamily="34" charset="-128"/>
              <a:cs typeface="Microsoft JhengHei UI Light" pitchFamily="34" charset="-128"/>
            </a:endParaRP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5419805" cy="701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8622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icrosoft JhengHei UI Light" pitchFamily="34" charset="-128"/>
                <a:ea typeface="Microsoft JhengHei UI Light" pitchFamily="34" charset="-128"/>
                <a:cs typeface="Microsoft JhengHei UI Light" pitchFamily="34" charset="-128"/>
              </a:rPr>
              <a:t>References</a:t>
            </a:r>
            <a:endParaRPr lang="en-US" sz="4000" dirty="0">
              <a:latin typeface="Microsoft JhengHei UI Light" pitchFamily="34" charset="-128"/>
              <a:ea typeface="Microsoft JhengHei UI Light" pitchFamily="34" charset="-128"/>
              <a:cs typeface="Microsoft JhengHei UI Light" pitchFamily="34" charset="-128"/>
            </a:endParaRPr>
          </a:p>
        </p:txBody>
      </p:sp>
      <p:sp>
        <p:nvSpPr>
          <p:cNvPr id="3" name="Content Placeholder 2"/>
          <p:cNvSpPr>
            <a:spLocks noGrp="1"/>
          </p:cNvSpPr>
          <p:nvPr>
            <p:ph idx="1"/>
          </p:nvPr>
        </p:nvSpPr>
        <p:spPr>
          <a:xfrm>
            <a:off x="533400" y="1524000"/>
            <a:ext cx="8229600" cy="4525963"/>
          </a:xfrm>
        </p:spPr>
        <p:txBody>
          <a:bodyPr>
            <a:normAutofit fontScale="92500" lnSpcReduction="10000"/>
          </a:bodyPr>
          <a:lstStyle/>
          <a:p>
            <a:pPr marL="457200" indent="-457200">
              <a:buAutoNum type="arabicPeriod"/>
            </a:pPr>
            <a:r>
              <a:rPr lang="en-US" sz="2400" dirty="0" err="1" smtClean="0">
                <a:latin typeface="Microsoft JhengHei UI Light" pitchFamily="34" charset="-128"/>
                <a:ea typeface="Microsoft JhengHei UI Light" pitchFamily="34" charset="-128"/>
                <a:cs typeface="Microsoft JhengHei UI Light" pitchFamily="34" charset="-128"/>
              </a:rPr>
              <a:t>Neeman</a:t>
            </a:r>
            <a:r>
              <a:rPr lang="en-US" sz="2400" dirty="0">
                <a:latin typeface="Microsoft JhengHei UI Light" pitchFamily="34" charset="-128"/>
                <a:ea typeface="Microsoft JhengHei UI Light" pitchFamily="34" charset="-128"/>
                <a:cs typeface="Microsoft JhengHei UI Light" pitchFamily="34" charset="-128"/>
              </a:rPr>
              <a:t>, Patrick. "How to Kill It in A UX Interview." </a:t>
            </a:r>
            <a:r>
              <a:rPr lang="en-US" sz="2400" i="1" dirty="0">
                <a:latin typeface="Microsoft JhengHei UI Light" pitchFamily="34" charset="-128"/>
                <a:ea typeface="Microsoft JhengHei UI Light" pitchFamily="34" charset="-128"/>
                <a:cs typeface="Microsoft JhengHei UI Light" pitchFamily="34" charset="-128"/>
              </a:rPr>
              <a:t>Usability Counts</a:t>
            </a:r>
            <a:r>
              <a:rPr lang="en-US" sz="2400" dirty="0">
                <a:latin typeface="Microsoft JhengHei UI Light" pitchFamily="34" charset="-128"/>
                <a:ea typeface="Microsoft JhengHei UI Light" pitchFamily="34" charset="-128"/>
                <a:cs typeface="Microsoft JhengHei UI Light" pitchFamily="34" charset="-128"/>
              </a:rPr>
              <a:t>. </a:t>
            </a:r>
            <a:r>
              <a:rPr lang="en-US" sz="2400" dirty="0" err="1">
                <a:latin typeface="Microsoft JhengHei UI Light" pitchFamily="34" charset="-128"/>
                <a:ea typeface="Microsoft JhengHei UI Light" pitchFamily="34" charset="-128"/>
                <a:cs typeface="Microsoft JhengHei UI Light" pitchFamily="34" charset="-128"/>
              </a:rPr>
              <a:t>N.p</a:t>
            </a:r>
            <a:r>
              <a:rPr lang="en-US" sz="2400" dirty="0">
                <a:latin typeface="Microsoft JhengHei UI Light" pitchFamily="34" charset="-128"/>
                <a:ea typeface="Microsoft JhengHei UI Light" pitchFamily="34" charset="-128"/>
                <a:cs typeface="Microsoft JhengHei UI Light" pitchFamily="34" charset="-128"/>
              </a:rPr>
              <a:t>., 29 Jan. 2014. Web. June-July 2014</a:t>
            </a:r>
            <a:r>
              <a:rPr lang="en-US" sz="2400" dirty="0" smtClean="0">
                <a:latin typeface="Microsoft JhengHei UI Light" pitchFamily="34" charset="-128"/>
                <a:ea typeface="Microsoft JhengHei UI Light" pitchFamily="34" charset="-128"/>
                <a:cs typeface="Microsoft JhengHei UI Light" pitchFamily="34" charset="-128"/>
              </a:rPr>
              <a:t>. </a:t>
            </a:r>
          </a:p>
          <a:p>
            <a:pPr marL="457200" indent="-457200">
              <a:buAutoNum type="arabicPeriod"/>
            </a:pPr>
            <a:endParaRPr lang="en-US" sz="2400" dirty="0">
              <a:latin typeface="Microsoft JhengHei UI Light" pitchFamily="34" charset="-128"/>
              <a:ea typeface="Microsoft JhengHei UI Light" pitchFamily="34" charset="-128"/>
              <a:cs typeface="Microsoft JhengHei UI Light" pitchFamily="34" charset="-128"/>
            </a:endParaRPr>
          </a:p>
          <a:p>
            <a:pPr marL="457200" indent="-457200">
              <a:buAutoNum type="arabicPeriod"/>
            </a:pPr>
            <a:r>
              <a:rPr lang="en-US" sz="2400" dirty="0" smtClean="0">
                <a:latin typeface="Microsoft JhengHei UI Light" pitchFamily="34" charset="-128"/>
                <a:ea typeface="Microsoft JhengHei UI Light" pitchFamily="34" charset="-128"/>
                <a:cs typeface="Microsoft JhengHei UI Light" pitchFamily="34" charset="-128"/>
              </a:rPr>
              <a:t>User Interface Engineering </a:t>
            </a:r>
            <a:r>
              <a:rPr lang="en-US" sz="2400" i="1" dirty="0" smtClean="0">
                <a:latin typeface="Microsoft JhengHei UI Light" pitchFamily="34" charset="-128"/>
                <a:ea typeface="Microsoft JhengHei UI Light" pitchFamily="34" charset="-128"/>
                <a:cs typeface="Microsoft JhengHei UI Light" pitchFamily="34" charset="-128"/>
              </a:rPr>
              <a:t>Why Lean UX? </a:t>
            </a:r>
            <a:r>
              <a:rPr lang="en-US" sz="2400" dirty="0" smtClean="0">
                <a:latin typeface="Microsoft JhengHei UI Light" pitchFamily="34" charset="-128"/>
                <a:ea typeface="Microsoft JhengHei UI Light" pitchFamily="34" charset="-128"/>
                <a:cs typeface="Microsoft JhengHei UI Light" pitchFamily="34" charset="-128"/>
              </a:rPr>
              <a:t>Retrieved July 31, 2014 from http://www.uie.com/articles/why_lean_ux</a:t>
            </a:r>
          </a:p>
          <a:p>
            <a:pPr marL="457200" indent="-457200">
              <a:buAutoNum type="arabicPeriod"/>
            </a:pPr>
            <a:endParaRPr lang="en-US" sz="2400" dirty="0">
              <a:latin typeface="Microsoft JhengHei UI Light" pitchFamily="34" charset="-128"/>
              <a:ea typeface="Microsoft JhengHei UI Light" pitchFamily="34" charset="-128"/>
              <a:cs typeface="Microsoft JhengHei UI Light" pitchFamily="34" charset="-128"/>
            </a:endParaRPr>
          </a:p>
          <a:p>
            <a:pPr marL="457200" indent="-457200">
              <a:buAutoNum type="arabicPeriod"/>
            </a:pPr>
            <a:r>
              <a:rPr lang="en-US" sz="2400" dirty="0" smtClean="0">
                <a:latin typeface="Microsoft JhengHei UI Light" pitchFamily="34" charset="-128"/>
                <a:ea typeface="Microsoft JhengHei UI Light" pitchFamily="34" charset="-128"/>
                <a:cs typeface="Microsoft JhengHei UI Light" pitchFamily="34" charset="-128"/>
              </a:rPr>
              <a:t>AndersRamsay.com </a:t>
            </a:r>
            <a:r>
              <a:rPr lang="en-US" sz="2400" i="1" dirty="0" smtClean="0">
                <a:latin typeface="Microsoft JhengHei UI Light" pitchFamily="34" charset="-128"/>
                <a:ea typeface="Microsoft JhengHei UI Light" pitchFamily="34" charset="-128"/>
                <a:cs typeface="Microsoft JhengHei UI Light" pitchFamily="34" charset="-128"/>
              </a:rPr>
              <a:t>AndersRamsay.com. </a:t>
            </a:r>
            <a:r>
              <a:rPr lang="en-US" sz="2400" dirty="0" smtClean="0">
                <a:latin typeface="Microsoft JhengHei UI Light" pitchFamily="34" charset="-128"/>
                <a:ea typeface="Microsoft JhengHei UI Light" pitchFamily="34" charset="-128"/>
                <a:cs typeface="Microsoft JhengHei UI Light" pitchFamily="34" charset="-128"/>
              </a:rPr>
              <a:t>Retrieved July 31, 2014 from </a:t>
            </a:r>
            <a:r>
              <a:rPr lang="en-US" sz="2400" dirty="0" smtClean="0">
                <a:latin typeface="Microsoft JhengHei UI Light" pitchFamily="34" charset="-128"/>
                <a:ea typeface="Microsoft JhengHei UI Light" pitchFamily="34" charset="-128"/>
                <a:cs typeface="Microsoft JhengHei UI Light" pitchFamily="34" charset="-128"/>
                <a:hlinkClick r:id="rId3"/>
              </a:rPr>
              <a:t>http://www.andersramsay.com/2012/04/24/agile-ux-vs-lean-ux/</a:t>
            </a:r>
            <a:endParaRPr lang="en-US" sz="2400" dirty="0" smtClean="0">
              <a:latin typeface="Microsoft JhengHei UI Light" pitchFamily="34" charset="-128"/>
              <a:ea typeface="Microsoft JhengHei UI Light" pitchFamily="34" charset="-128"/>
              <a:cs typeface="Microsoft JhengHei UI Light" pitchFamily="34" charset="-128"/>
            </a:endParaRPr>
          </a:p>
          <a:p>
            <a:pPr marL="457200" indent="-457200">
              <a:buAutoNum type="arabicPeriod"/>
            </a:pPr>
            <a:endParaRPr lang="en-US" sz="2400" dirty="0">
              <a:latin typeface="Microsoft JhengHei UI Light" pitchFamily="34" charset="-128"/>
              <a:ea typeface="Microsoft JhengHei UI Light" pitchFamily="34" charset="-128"/>
              <a:cs typeface="Microsoft JhengHei UI Light" pitchFamily="34" charset="-128"/>
            </a:endParaRPr>
          </a:p>
          <a:p>
            <a:pPr marL="457200" indent="-457200">
              <a:buAutoNum type="arabicPeriod"/>
            </a:pPr>
            <a:r>
              <a:rPr lang="en-US" sz="2400" dirty="0" smtClean="0">
                <a:latin typeface="Microsoft JhengHei UI Light" pitchFamily="34" charset="-128"/>
                <a:ea typeface="Microsoft JhengHei UI Light" pitchFamily="34" charset="-128"/>
                <a:cs typeface="Microsoft JhengHei UI Light" pitchFamily="34" charset="-128"/>
              </a:rPr>
              <a:t>Technology First, Needs Last- ind.org </a:t>
            </a:r>
            <a:r>
              <a:rPr lang="en-US" sz="2400" i="1" dirty="0">
                <a:latin typeface="Microsoft JhengHei UI Light" pitchFamily="34" charset="-128"/>
                <a:ea typeface="Microsoft JhengHei UI Light" pitchFamily="34" charset="-128"/>
                <a:cs typeface="Microsoft JhengHei UI Light" pitchFamily="34" charset="-128"/>
              </a:rPr>
              <a:t>Technology First, Needs </a:t>
            </a:r>
            <a:r>
              <a:rPr lang="en-US" sz="2400" i="1" dirty="0" smtClean="0">
                <a:latin typeface="Microsoft JhengHei UI Light" pitchFamily="34" charset="-128"/>
                <a:ea typeface="Microsoft JhengHei UI Light" pitchFamily="34" charset="-128"/>
                <a:cs typeface="Microsoft JhengHei UI Light" pitchFamily="34" charset="-128"/>
              </a:rPr>
              <a:t>Last – ind.org. </a:t>
            </a:r>
            <a:r>
              <a:rPr lang="en-US" sz="2400" dirty="0" smtClean="0">
                <a:latin typeface="Microsoft JhengHei UI Light" pitchFamily="34" charset="-128"/>
                <a:ea typeface="Microsoft JhengHei UI Light" pitchFamily="34" charset="-128"/>
                <a:cs typeface="Microsoft JhengHei UI Light" pitchFamily="34" charset="-128"/>
              </a:rPr>
              <a:t>Retrieved July 31, 2014 from </a:t>
            </a:r>
            <a:r>
              <a:rPr lang="en-US" sz="2400" dirty="0" smtClean="0">
                <a:latin typeface="Microsoft JhengHei UI Light" pitchFamily="34" charset="-128"/>
                <a:ea typeface="Microsoft JhengHei UI Light" pitchFamily="34" charset="-128"/>
                <a:cs typeface="Microsoft JhengHei UI Light" pitchFamily="34" charset="-128"/>
                <a:hlinkClick r:id="rId4"/>
              </a:rPr>
              <a:t>http://ind.org/dn/mss/technology first needs last.html</a:t>
            </a:r>
            <a:endParaRPr lang="en-US" sz="2400" dirty="0">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305624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070" y="0"/>
            <a:ext cx="9601200" cy="6858000"/>
          </a:xfrm>
          <a:prstGeom prst="rect">
            <a:avLst/>
          </a:prstGeom>
          <a:solidFill>
            <a:srgbClr val="E8E8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2" name="Title 1"/>
          <p:cNvSpPr>
            <a:spLocks noGrp="1"/>
          </p:cNvSpPr>
          <p:nvPr>
            <p:ph type="title"/>
          </p:nvPr>
        </p:nvSpPr>
        <p:spPr/>
        <p:txBody>
          <a:bodyPr/>
          <a:lstStyle/>
          <a:p>
            <a:r>
              <a:rPr lang="en-US" dirty="0" smtClean="0">
                <a:solidFill>
                  <a:srgbClr val="002060"/>
                </a:solidFill>
              </a:rPr>
              <a:t>Three Approaches to UX Design</a:t>
            </a:r>
            <a:endParaRPr lang="en-US" dirty="0">
              <a:solidFill>
                <a:srgbClr val="002060"/>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76400"/>
            <a:ext cx="5715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8599" y="3269290"/>
            <a:ext cx="2295727" cy="646331"/>
          </a:xfrm>
          <a:prstGeom prst="rect">
            <a:avLst/>
          </a:prstGeom>
          <a:noFill/>
        </p:spPr>
        <p:txBody>
          <a:bodyPr wrap="square" rtlCol="0">
            <a:spAutoFit/>
          </a:bodyPr>
          <a:lstStyle/>
          <a:p>
            <a:pPr algn="ctr"/>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Budget Roll Factor Merge</a:t>
            </a:r>
            <a:endParaRPr lang="en-US" dirty="0">
              <a:solidFill>
                <a:schemeClr val="bg1"/>
              </a:solidFill>
              <a:latin typeface="Microsoft JhengHei UI Light" pitchFamily="34" charset="-128"/>
              <a:ea typeface="Microsoft JhengHei UI Light" pitchFamily="34" charset="-128"/>
              <a:cs typeface="Microsoft JhengHei UI Light" pitchFamily="34" charset="-128"/>
            </a:endParaRPr>
          </a:p>
        </p:txBody>
      </p:sp>
      <p:sp>
        <p:nvSpPr>
          <p:cNvPr id="18" name="TextBox 17"/>
          <p:cNvSpPr txBox="1"/>
          <p:nvPr/>
        </p:nvSpPr>
        <p:spPr>
          <a:xfrm>
            <a:off x="3079561" y="1326946"/>
            <a:ext cx="2146678" cy="369332"/>
          </a:xfrm>
          <a:prstGeom prst="rect">
            <a:avLst/>
          </a:prstGeom>
          <a:noFill/>
        </p:spPr>
        <p:txBody>
          <a:bodyPr wrap="none" rtlCol="0">
            <a:spAutoFit/>
          </a:bodyPr>
          <a:lstStyle/>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Town Council App </a:t>
            </a:r>
            <a:endParaRPr lang="en-US" dirty="0">
              <a:solidFill>
                <a:schemeClr val="bg1"/>
              </a:solidFill>
              <a:latin typeface="Microsoft JhengHei UI Light" pitchFamily="34" charset="-128"/>
              <a:ea typeface="Microsoft JhengHei UI Light" pitchFamily="34" charset="-128"/>
              <a:cs typeface="Microsoft JhengHei UI Light" pitchFamily="34" charset="-128"/>
            </a:endParaRPr>
          </a:p>
        </p:txBody>
      </p:sp>
      <p:sp>
        <p:nvSpPr>
          <p:cNvPr id="19" name="TextBox 18"/>
          <p:cNvSpPr txBox="1"/>
          <p:nvPr/>
        </p:nvSpPr>
        <p:spPr>
          <a:xfrm>
            <a:off x="6400800" y="3819525"/>
            <a:ext cx="1749197" cy="369332"/>
          </a:xfrm>
          <a:prstGeom prst="rect">
            <a:avLst/>
          </a:prstGeom>
          <a:noFill/>
        </p:spPr>
        <p:txBody>
          <a:bodyPr wrap="none" rtlCol="0">
            <a:spAutoFit/>
          </a:bodyPr>
          <a:lstStyle/>
          <a:p>
            <a:r>
              <a:rPr lang="en-US" dirty="0" smtClean="0">
                <a:solidFill>
                  <a:schemeClr val="bg1"/>
                </a:solidFill>
                <a:latin typeface="Microsoft JhengHei UI Light" pitchFamily="34" charset="-128"/>
                <a:ea typeface="Microsoft JhengHei UI Light" pitchFamily="34" charset="-128"/>
                <a:cs typeface="Microsoft JhengHei UI Light" pitchFamily="34" charset="-128"/>
              </a:rPr>
              <a:t>Financial Apps </a:t>
            </a:r>
            <a:endParaRPr lang="en-US" dirty="0">
              <a:solidFill>
                <a:schemeClr val="bg1"/>
              </a:solidFill>
              <a:latin typeface="Microsoft JhengHei UI Light" pitchFamily="34" charset="-128"/>
              <a:ea typeface="Microsoft JhengHei UI Light" pitchFamily="34" charset="-128"/>
              <a:cs typeface="Microsoft JhengHei UI Light" pitchFamily="34" charset="-128"/>
            </a:endParaRPr>
          </a:p>
        </p:txBody>
      </p:sp>
    </p:spTree>
    <p:extLst>
      <p:ext uri="{BB962C8B-B14F-4D97-AF65-F5344CB8AC3E}">
        <p14:creationId xmlns:p14="http://schemas.microsoft.com/office/powerpoint/2010/main" val="1478928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0"/>
            <a:ext cx="5491807" cy="270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419" y="0"/>
            <a:ext cx="5466737"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3375" y="4423239"/>
            <a:ext cx="5000625" cy="243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09801"/>
            <a:ext cx="9144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6001928"/>
            <a:ext cx="5464573" cy="830997"/>
          </a:xfrm>
          <a:prstGeom prst="rect">
            <a:avLst/>
          </a:prstGeom>
        </p:spPr>
        <p:txBody>
          <a:bodyPr wrap="none">
            <a:spAutoFit/>
          </a:bodyPr>
          <a:lstStyle/>
          <a:p>
            <a:r>
              <a:rPr lang="en-US" sz="4800" dirty="0" smtClean="0">
                <a:solidFill>
                  <a:schemeClr val="accent3">
                    <a:lumMod val="50000"/>
                  </a:schemeClr>
                </a:solidFill>
                <a:latin typeface="Microsoft YaHei UI Light" pitchFamily="34" charset="-122"/>
                <a:ea typeface="Microsoft YaHei UI Light" pitchFamily="34" charset="-122"/>
              </a:rPr>
              <a:t>Research Step One</a:t>
            </a:r>
            <a:endParaRPr lang="en-US" sz="4800" dirty="0">
              <a:solidFill>
                <a:schemeClr val="accent3">
                  <a:lumMod val="50000"/>
                </a:schemeClr>
              </a:solidFill>
            </a:endParaRPr>
          </a:p>
        </p:txBody>
      </p:sp>
    </p:spTree>
    <p:extLst>
      <p:ext uri="{BB962C8B-B14F-4D97-AF65-F5344CB8AC3E}">
        <p14:creationId xmlns:p14="http://schemas.microsoft.com/office/powerpoint/2010/main" val="1864909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icrosoft JhengHei UI Light" pitchFamily="34" charset="-128"/>
                <a:ea typeface="Microsoft JhengHei UI Light" pitchFamily="34" charset="-128"/>
                <a:cs typeface="Microsoft JhengHei UI Light" pitchFamily="34" charset="-128"/>
              </a:rPr>
              <a:t>Three Approaches to UX Design</a:t>
            </a:r>
            <a:endParaRPr lang="en-US" dirty="0">
              <a:latin typeface="Microsoft JhengHei UI Light" pitchFamily="34" charset="-128"/>
              <a:ea typeface="Microsoft JhengHei UI Light" pitchFamily="34" charset="-128"/>
              <a:cs typeface="Microsoft JhengHei UI Light" pitchFamily="34" charset="-128"/>
            </a:endParaRPr>
          </a:p>
        </p:txBody>
      </p:sp>
      <p:sp>
        <p:nvSpPr>
          <p:cNvPr id="4" name="Content Placeholder 2"/>
          <p:cNvSpPr txBox="1">
            <a:spLocks/>
          </p:cNvSpPr>
          <p:nvPr/>
        </p:nvSpPr>
        <p:spPr>
          <a:xfrm>
            <a:off x="228600" y="1371600"/>
            <a:ext cx="46482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smtClean="0">
                <a:latin typeface="Microsoft YaHei UI Light" pitchFamily="34" charset="-122"/>
                <a:ea typeface="Microsoft YaHei UI Light" pitchFamily="34" charset="-122"/>
              </a:rPr>
              <a:t>1. The “Traditional Approach”</a:t>
            </a:r>
          </a:p>
          <a:p>
            <a:pPr marL="400050" lvl="1" indent="0">
              <a:buFont typeface="Arial" pitchFamily="34" charset="0"/>
              <a:buNone/>
            </a:pPr>
            <a:r>
              <a:rPr lang="en-US" dirty="0" smtClean="0">
                <a:latin typeface="Microsoft YaHei UI Light" pitchFamily="34" charset="-122"/>
                <a:ea typeface="Microsoft YaHei UI Light" pitchFamily="34" charset="-122"/>
              </a:rPr>
              <a:t>Town Council App</a:t>
            </a:r>
          </a:p>
          <a:p>
            <a:pPr marL="400050" lvl="1" indent="0">
              <a:buFont typeface="Arial" pitchFamily="34" charset="0"/>
              <a:buNone/>
            </a:pPr>
            <a:r>
              <a:rPr lang="en-US" sz="2800" b="1" dirty="0" smtClean="0">
                <a:latin typeface="Microsoft YaHei UI Light" pitchFamily="34" charset="-122"/>
                <a:ea typeface="Microsoft YaHei UI Light" pitchFamily="34" charset="-122"/>
              </a:rPr>
              <a:t>Research: </a:t>
            </a:r>
            <a:r>
              <a:rPr lang="en-US" sz="2800" dirty="0" smtClean="0">
                <a:latin typeface="Microsoft YaHei UI Light" pitchFamily="34" charset="-122"/>
                <a:ea typeface="Microsoft YaHei UI Light" pitchFamily="34" charset="-122"/>
              </a:rPr>
              <a:t>Mental model, Concept model, Persona</a:t>
            </a:r>
          </a:p>
          <a:p>
            <a:pPr marL="400050" lvl="1" indent="0">
              <a:buFont typeface="Arial" pitchFamily="34" charset="0"/>
              <a:buNone/>
            </a:pPr>
            <a:r>
              <a:rPr lang="en-US" sz="2800" b="1" dirty="0" smtClean="0">
                <a:latin typeface="Microsoft YaHei UI Light" pitchFamily="34" charset="-122"/>
                <a:ea typeface="Microsoft YaHei UI Light" pitchFamily="34" charset="-122"/>
              </a:rPr>
              <a:t>Design: </a:t>
            </a:r>
            <a:r>
              <a:rPr lang="en-US" sz="2800" dirty="0" smtClean="0">
                <a:latin typeface="Microsoft YaHei UI Light" pitchFamily="34" charset="-122"/>
                <a:ea typeface="Microsoft YaHei UI Light" pitchFamily="34" charset="-122"/>
              </a:rPr>
              <a:t>Flows, mockups of sitemap and wireframes. </a:t>
            </a:r>
          </a:p>
          <a:p>
            <a:pPr marL="400050" lvl="1" indent="0">
              <a:buFont typeface="Arial" pitchFamily="34" charset="0"/>
              <a:buNone/>
            </a:pPr>
            <a:r>
              <a:rPr lang="en-US" sz="2800" dirty="0" smtClean="0">
                <a:latin typeface="Microsoft YaHei UI Light" pitchFamily="34" charset="-122"/>
                <a:ea typeface="Microsoft YaHei UI Light" pitchFamily="34" charset="-122"/>
              </a:rPr>
              <a:t>Low-level prototype, high-level prototype, several iterations.</a:t>
            </a:r>
          </a:p>
          <a:p>
            <a:pPr marL="400050" lvl="1" indent="0">
              <a:buFont typeface="Arial" pitchFamily="34" charset="0"/>
              <a:buNone/>
            </a:pPr>
            <a:endParaRPr lang="en-US" dirty="0" smtClean="0">
              <a:latin typeface="Microsoft YaHei UI Light" pitchFamily="34" charset="-122"/>
              <a:ea typeface="Microsoft YaHei UI Light" pitchFamily="34" charset="-122"/>
            </a:endParaRPr>
          </a:p>
          <a:p>
            <a:pPr marL="0" indent="0">
              <a:buFont typeface="Arial" pitchFamily="34" charset="0"/>
              <a:buNone/>
            </a:pPr>
            <a:endParaRPr lang="en-US" sz="2400" dirty="0" smtClean="0">
              <a:latin typeface="Microsoft YaHei UI Light" pitchFamily="34" charset="-122"/>
              <a:ea typeface="Microsoft YaHei UI Light" pitchFamily="34" charset="-122"/>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823" y="1676400"/>
            <a:ext cx="382143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8390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smtClean="0">
                <a:latin typeface="Microsoft YaHei UI Light" pitchFamily="34" charset="-122"/>
                <a:ea typeface="Microsoft YaHei UI Light" pitchFamily="34" charset="-122"/>
              </a:rPr>
              <a:t>Research: Town Council Project</a:t>
            </a:r>
            <a:endParaRPr lang="en-US" dirty="0">
              <a:latin typeface="Microsoft YaHei UI Light" pitchFamily="34" charset="-122"/>
              <a:ea typeface="Microsoft YaHei UI Light" pitchFamily="34" charset="-122"/>
            </a:endParaRPr>
          </a:p>
        </p:txBody>
      </p:sp>
      <p:sp>
        <p:nvSpPr>
          <p:cNvPr id="9" name="Content Placeholder 8"/>
          <p:cNvSpPr>
            <a:spLocks noGrp="1"/>
          </p:cNvSpPr>
          <p:nvPr>
            <p:ph idx="1"/>
          </p:nvPr>
        </p:nvSpPr>
        <p:spPr>
          <a:xfrm>
            <a:off x="183875" y="1447800"/>
            <a:ext cx="4540525" cy="5029200"/>
          </a:xfrm>
        </p:spPr>
        <p:txBody>
          <a:bodyPr>
            <a:normAutofit fontScale="62500" lnSpcReduction="20000"/>
          </a:bodyPr>
          <a:lstStyle/>
          <a:p>
            <a:r>
              <a:rPr lang="en-US" sz="4000" dirty="0" smtClean="0">
                <a:latin typeface="Microsoft YaHei UI Light" pitchFamily="34" charset="-122"/>
                <a:ea typeface="Microsoft YaHei UI Light" pitchFamily="34" charset="-122"/>
              </a:rPr>
              <a:t>To Understand User Needs:</a:t>
            </a:r>
          </a:p>
          <a:p>
            <a:r>
              <a:rPr lang="en-US" sz="4000" dirty="0" smtClean="0">
                <a:latin typeface="Microsoft YaHei UI Light" pitchFamily="34" charset="-122"/>
                <a:ea typeface="Microsoft YaHei UI Light" pitchFamily="34" charset="-122"/>
              </a:rPr>
              <a:t>Site visit (watch videos)</a:t>
            </a:r>
          </a:p>
          <a:p>
            <a:r>
              <a:rPr lang="en-US" sz="4000" dirty="0" smtClean="0">
                <a:latin typeface="Microsoft YaHei UI Light" pitchFamily="34" charset="-122"/>
                <a:ea typeface="Microsoft YaHei UI Light" pitchFamily="34" charset="-122"/>
              </a:rPr>
              <a:t>Research Competitive Software</a:t>
            </a:r>
          </a:p>
          <a:p>
            <a:pPr lvl="1"/>
            <a:r>
              <a:rPr lang="en-US" sz="3600" dirty="0" smtClean="0">
                <a:latin typeface="Microsoft YaHei UI Light" pitchFamily="34" charset="-122"/>
                <a:ea typeface="Microsoft YaHei UI Light" pitchFamily="34" charset="-122"/>
              </a:rPr>
              <a:t>Analysis of Similar Systems</a:t>
            </a:r>
          </a:p>
          <a:p>
            <a:r>
              <a:rPr lang="en-US" sz="4000" dirty="0" smtClean="0">
                <a:latin typeface="Microsoft YaHei UI Light" pitchFamily="34" charset="-122"/>
                <a:ea typeface="Microsoft YaHei UI Light" pitchFamily="34" charset="-122"/>
              </a:rPr>
              <a:t>Design Principles (Specs)</a:t>
            </a:r>
          </a:p>
          <a:p>
            <a:r>
              <a:rPr lang="en-US" sz="4000" dirty="0" smtClean="0">
                <a:latin typeface="Microsoft YaHei UI Light" pitchFamily="34" charset="-122"/>
                <a:ea typeface="Microsoft YaHei UI Light" pitchFamily="34" charset="-122"/>
              </a:rPr>
              <a:t>Create</a:t>
            </a:r>
          </a:p>
          <a:p>
            <a:pPr lvl="1"/>
            <a:r>
              <a:rPr lang="en-US" sz="4000" dirty="0" smtClean="0">
                <a:latin typeface="Microsoft YaHei UI Light" pitchFamily="34" charset="-122"/>
                <a:ea typeface="Microsoft YaHei UI Light" pitchFamily="34" charset="-122"/>
              </a:rPr>
              <a:t>Mental </a:t>
            </a:r>
            <a:r>
              <a:rPr lang="en-US" sz="4000" dirty="0">
                <a:latin typeface="Microsoft YaHei UI Light" pitchFamily="34" charset="-122"/>
                <a:ea typeface="Microsoft YaHei UI Light" pitchFamily="34" charset="-122"/>
              </a:rPr>
              <a:t>Model</a:t>
            </a:r>
          </a:p>
          <a:p>
            <a:pPr lvl="1"/>
            <a:r>
              <a:rPr lang="en-US" sz="4000" dirty="0">
                <a:latin typeface="Microsoft YaHei UI Light" pitchFamily="34" charset="-122"/>
                <a:ea typeface="Microsoft YaHei UI Light" pitchFamily="34" charset="-122"/>
              </a:rPr>
              <a:t>Concept Model</a:t>
            </a:r>
          </a:p>
          <a:p>
            <a:pPr lvl="1"/>
            <a:r>
              <a:rPr lang="en-US" sz="4000" dirty="0" smtClean="0">
                <a:latin typeface="Microsoft YaHei UI Light" pitchFamily="34" charset="-122"/>
                <a:ea typeface="Microsoft YaHei UI Light" pitchFamily="34" charset="-122"/>
              </a:rPr>
              <a:t>Personas (Secretary, Council Members, General Public)</a:t>
            </a:r>
            <a:endParaRPr lang="en-US" sz="4000" dirty="0">
              <a:latin typeface="Microsoft YaHei UI Light" pitchFamily="34" charset="-122"/>
              <a:ea typeface="Microsoft YaHei UI Light" pitchFamily="34" charset="-122"/>
            </a:endParaRPr>
          </a:p>
          <a:p>
            <a:pPr marL="457200" lvl="1" indent="0">
              <a:buNone/>
            </a:pPr>
            <a:endParaRPr lang="en-US" sz="4000" dirty="0">
              <a:latin typeface="Microsoft YaHei UI Light" pitchFamily="34" charset="-122"/>
              <a:ea typeface="Microsoft YaHei UI Light" pitchFamily="34" charset="-122"/>
            </a:endParaRPr>
          </a:p>
          <a:p>
            <a:endParaRPr lang="en-US" dirty="0">
              <a:latin typeface="Microsoft YaHei UI Light" pitchFamily="34" charset="-122"/>
              <a:ea typeface="Microsoft YaHei UI Light" pitchFamily="34" charset="-122"/>
            </a:endParaRPr>
          </a:p>
        </p:txBody>
      </p:sp>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47800"/>
            <a:ext cx="3961292" cy="3762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8700" y="4100065"/>
            <a:ext cx="4340750" cy="2757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099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267200" y="1295400"/>
            <a:ext cx="5251938" cy="5334000"/>
          </a:xfrm>
        </p:spPr>
        <p:txBody>
          <a:bodyPr>
            <a:normAutofit/>
          </a:bodyPr>
          <a:lstStyle/>
          <a:p>
            <a:pPr marL="457200" lvl="1" indent="0">
              <a:buNone/>
            </a:pPr>
            <a:r>
              <a:rPr lang="en-US" dirty="0" smtClean="0">
                <a:latin typeface="Microsoft YaHei UI Light" pitchFamily="34" charset="-122"/>
                <a:ea typeface="Microsoft YaHei UI Light" pitchFamily="34" charset="-122"/>
              </a:rPr>
              <a:t>Needs</a:t>
            </a:r>
          </a:p>
          <a:p>
            <a:pPr lvl="2"/>
            <a:r>
              <a:rPr lang="en-US" dirty="0" smtClean="0">
                <a:latin typeface="Microsoft YaHei UI Light" pitchFamily="34" charset="-122"/>
                <a:ea typeface="Microsoft YaHei UI Light" pitchFamily="34" charset="-122"/>
              </a:rPr>
              <a:t>Town council information</a:t>
            </a:r>
          </a:p>
          <a:p>
            <a:pPr lvl="2"/>
            <a:r>
              <a:rPr lang="en-US" dirty="0" smtClean="0">
                <a:latin typeface="Microsoft YaHei UI Light" pitchFamily="34" charset="-122"/>
                <a:ea typeface="Microsoft YaHei UI Light" pitchFamily="34" charset="-122"/>
              </a:rPr>
              <a:t>Job efficiency</a:t>
            </a:r>
          </a:p>
          <a:p>
            <a:pPr lvl="2"/>
            <a:r>
              <a:rPr lang="en-US" dirty="0" smtClean="0">
                <a:latin typeface="Microsoft YaHei UI Light" pitchFamily="34" charset="-122"/>
                <a:ea typeface="Microsoft YaHei UI Light" pitchFamily="34" charset="-122"/>
              </a:rPr>
              <a:t>Agendas</a:t>
            </a:r>
          </a:p>
          <a:p>
            <a:pPr lvl="2"/>
            <a:r>
              <a:rPr lang="en-US" dirty="0" smtClean="0">
                <a:latin typeface="Microsoft YaHei UI Light" pitchFamily="34" charset="-122"/>
                <a:ea typeface="Microsoft YaHei UI Light" pitchFamily="34" charset="-122"/>
              </a:rPr>
              <a:t>Political history</a:t>
            </a:r>
          </a:p>
          <a:p>
            <a:pPr lvl="2"/>
            <a:r>
              <a:rPr lang="en-US" dirty="0" smtClean="0">
                <a:latin typeface="Microsoft YaHei UI Light" pitchFamily="34" charset="-122"/>
                <a:ea typeface="Microsoft YaHei UI Light" pitchFamily="34" charset="-122"/>
              </a:rPr>
              <a:t>Voting ability/tracking</a:t>
            </a:r>
          </a:p>
          <a:p>
            <a:pPr lvl="2"/>
            <a:r>
              <a:rPr lang="en-US" dirty="0" smtClean="0">
                <a:latin typeface="Microsoft YaHei UI Light" pitchFamily="34" charset="-122"/>
                <a:ea typeface="Microsoft YaHei UI Light" pitchFamily="34" charset="-122"/>
              </a:rPr>
              <a:t>Town Media</a:t>
            </a:r>
          </a:p>
          <a:p>
            <a:pPr lvl="2"/>
            <a:r>
              <a:rPr lang="en-US" dirty="0" smtClean="0">
                <a:latin typeface="Microsoft YaHei UI Light" pitchFamily="34" charset="-122"/>
                <a:ea typeface="Microsoft YaHei UI Light" pitchFamily="34" charset="-122"/>
              </a:rPr>
              <a:t>Roll call</a:t>
            </a:r>
          </a:p>
          <a:p>
            <a:pPr lvl="2"/>
            <a:r>
              <a:rPr lang="en-US" dirty="0" smtClean="0">
                <a:latin typeface="Microsoft YaHei UI Light" pitchFamily="34" charset="-122"/>
                <a:ea typeface="Microsoft YaHei UI Light" pitchFamily="34" charset="-122"/>
              </a:rPr>
              <a:t>Ability to take notes</a:t>
            </a:r>
          </a:p>
          <a:p>
            <a:pPr lvl="2"/>
            <a:r>
              <a:rPr lang="en-US" dirty="0" smtClean="0">
                <a:latin typeface="Microsoft YaHei UI Light" pitchFamily="34" charset="-122"/>
                <a:ea typeface="Microsoft YaHei UI Light" pitchFamily="34" charset="-122"/>
              </a:rPr>
              <a:t>Export/Import data</a:t>
            </a:r>
          </a:p>
          <a:p>
            <a:pPr lvl="1"/>
            <a:endParaRPr lang="en-US" dirty="0" smtClean="0">
              <a:latin typeface="Microsoft YaHei UI Light" pitchFamily="34" charset="-122"/>
              <a:ea typeface="Microsoft YaHei UI Light" pitchFamily="34" charset="-122"/>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43300"/>
            <a:ext cx="3804138" cy="2853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26" y="1308652"/>
            <a:ext cx="4261338" cy="1920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txBox="1">
            <a:spLocks/>
          </p:cNvSpPr>
          <p:nvPr/>
        </p:nvSpPr>
        <p:spPr>
          <a:xfrm>
            <a:off x="6858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Microsoft YaHei UI Light" pitchFamily="34" charset="-122"/>
                <a:ea typeface="Microsoft YaHei UI Light" pitchFamily="34" charset="-122"/>
              </a:rPr>
              <a:t>Research: Town Council Project</a:t>
            </a:r>
            <a:endParaRPr lang="en-US" dirty="0">
              <a:latin typeface="Microsoft YaHei UI Light" pitchFamily="34" charset="-122"/>
              <a:ea typeface="Microsoft YaHei UI Light" pitchFamily="34" charset="-122"/>
            </a:endParaRPr>
          </a:p>
        </p:txBody>
      </p:sp>
    </p:spTree>
    <p:extLst>
      <p:ext uri="{BB962C8B-B14F-4D97-AF65-F5344CB8AC3E}">
        <p14:creationId xmlns:p14="http://schemas.microsoft.com/office/powerpoint/2010/main" val="816375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nal 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ibbon with Search Box">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ternal 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Ribbon with Search Box">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Internal 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Internal 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Angles</Template>
  <TotalTime>20355</TotalTime>
  <Words>3703</Words>
  <Application>Microsoft Office PowerPoint</Application>
  <PresentationFormat>On-screen Show (4:3)</PresentationFormat>
  <Paragraphs>687</Paragraphs>
  <Slides>44</Slides>
  <Notes>35</Notes>
  <HiddenSlides>0</HiddenSlides>
  <MMClips>0</MMClips>
  <ScaleCrop>false</ScaleCrop>
  <HeadingPairs>
    <vt:vector size="6" baseType="variant">
      <vt:variant>
        <vt:lpstr>Theme</vt:lpstr>
      </vt:variant>
      <vt:variant>
        <vt:i4>7</vt:i4>
      </vt:variant>
      <vt:variant>
        <vt:lpstr>Embedded OLE Servers</vt:lpstr>
      </vt:variant>
      <vt:variant>
        <vt:i4>1</vt:i4>
      </vt:variant>
      <vt:variant>
        <vt:lpstr>Slide Titles</vt:lpstr>
      </vt:variant>
      <vt:variant>
        <vt:i4>44</vt:i4>
      </vt:variant>
    </vt:vector>
  </HeadingPairs>
  <TitlesOfParts>
    <vt:vector size="52" baseType="lpstr">
      <vt:lpstr>Office Theme</vt:lpstr>
      <vt:lpstr>Internal Screen</vt:lpstr>
      <vt:lpstr>Ribbon with Search Box</vt:lpstr>
      <vt:lpstr>1_Internal Screen</vt:lpstr>
      <vt:lpstr>3_Ribbon with Search Box</vt:lpstr>
      <vt:lpstr>2_Internal Screen</vt:lpstr>
      <vt:lpstr>3_Internal Screen</vt:lpstr>
      <vt:lpstr>Visio</vt:lpstr>
      <vt:lpstr>Internship Summer 2014</vt:lpstr>
      <vt:lpstr>PowerPoint Presentation</vt:lpstr>
      <vt:lpstr>PowerPoint Presentation</vt:lpstr>
      <vt:lpstr>Summer Projects</vt:lpstr>
      <vt:lpstr>Three Approaches to UX Design</vt:lpstr>
      <vt:lpstr>PowerPoint Presentation</vt:lpstr>
      <vt:lpstr>Three Approaches to UX Design</vt:lpstr>
      <vt:lpstr>Research: Town Council Project</vt:lpstr>
      <vt:lpstr>PowerPoint Presentation</vt:lpstr>
      <vt:lpstr>Low-Level Prototype</vt:lpstr>
      <vt:lpstr>PowerPoint Presentation</vt:lpstr>
      <vt:lpstr>PowerPoint Presentation</vt:lpstr>
      <vt:lpstr>PowerPoint Presentation</vt:lpstr>
      <vt:lpstr>Financial App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3: Development</vt:lpstr>
      <vt:lpstr>PowerPoint Presentation</vt:lpstr>
      <vt:lpstr>PowerPoint Presentation</vt:lpstr>
      <vt:lpstr>UX Step 3: Development</vt:lpstr>
      <vt:lpstr>Three Approaches to UX Design</vt:lpstr>
      <vt:lpstr>Step One: Research</vt:lpstr>
      <vt:lpstr>Step Two: Prototyping &amp; Testing</vt:lpstr>
      <vt:lpstr>Step Two: Prototyping &amp; Testing</vt:lpstr>
      <vt:lpstr>PowerPoint Presentation</vt:lpstr>
      <vt:lpstr>PowerPoint Presentation</vt:lpstr>
      <vt:lpstr>PowerPoint Presentation</vt:lpstr>
      <vt:lpstr>PowerPoint Presentation</vt:lpstr>
      <vt:lpstr>PowerPoint Presentation</vt:lpstr>
      <vt:lpstr>Wrapping it Up</vt:lpstr>
      <vt:lpstr>Lessons from Tyler &amp; My Summer</vt:lpstr>
      <vt:lpstr>Lessons from Tyler &amp; My Summer</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Tyler Technologies Internship Summer 2014</dc:title>
  <dc:creator>Manca, Kaila</dc:creator>
  <cp:lastModifiedBy>Manca, Kaila</cp:lastModifiedBy>
  <cp:revision>72</cp:revision>
  <cp:lastPrinted>2014-07-28T13:35:44Z</cp:lastPrinted>
  <dcterms:created xsi:type="dcterms:W3CDTF">2014-07-07T11:42:58Z</dcterms:created>
  <dcterms:modified xsi:type="dcterms:W3CDTF">2014-07-31T12:47:13Z</dcterms:modified>
</cp:coreProperties>
</file>